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1"/>
    <p:sldMasterId id="2147483841" r:id="rId2"/>
  </p:sldMasterIdLst>
  <p:notesMasterIdLst>
    <p:notesMasterId r:id="rId54"/>
  </p:notesMasterIdLst>
  <p:sldIdLst>
    <p:sldId id="353" r:id="rId3"/>
    <p:sldId id="257" r:id="rId4"/>
    <p:sldId id="357" r:id="rId5"/>
    <p:sldId id="299" r:id="rId6"/>
    <p:sldId id="300" r:id="rId7"/>
    <p:sldId id="301" r:id="rId8"/>
    <p:sldId id="354" r:id="rId9"/>
    <p:sldId id="355" r:id="rId10"/>
    <p:sldId id="356" r:id="rId11"/>
    <p:sldId id="358" r:id="rId12"/>
    <p:sldId id="302" r:id="rId13"/>
    <p:sldId id="305" r:id="rId14"/>
    <p:sldId id="361" r:id="rId15"/>
    <p:sldId id="362" r:id="rId16"/>
    <p:sldId id="359" r:id="rId17"/>
    <p:sldId id="307" r:id="rId18"/>
    <p:sldId id="308" r:id="rId19"/>
    <p:sldId id="309" r:id="rId20"/>
    <p:sldId id="310" r:id="rId21"/>
    <p:sldId id="365" r:id="rId22"/>
    <p:sldId id="333" r:id="rId23"/>
    <p:sldId id="334" r:id="rId24"/>
    <p:sldId id="311" r:id="rId25"/>
    <p:sldId id="312" r:id="rId26"/>
    <p:sldId id="313" r:id="rId27"/>
    <p:sldId id="366" r:id="rId28"/>
    <p:sldId id="288" r:id="rId29"/>
    <p:sldId id="363" r:id="rId30"/>
    <p:sldId id="364" r:id="rId31"/>
    <p:sldId id="303" r:id="rId32"/>
    <p:sldId id="304" r:id="rId33"/>
    <p:sldId id="292" r:id="rId34"/>
    <p:sldId id="315" r:id="rId35"/>
    <p:sldId id="319" r:id="rId36"/>
    <p:sldId id="320" r:id="rId37"/>
    <p:sldId id="321" r:id="rId38"/>
    <p:sldId id="338" r:id="rId39"/>
    <p:sldId id="339" r:id="rId40"/>
    <p:sldId id="340" r:id="rId41"/>
    <p:sldId id="341" r:id="rId42"/>
    <p:sldId id="342" r:id="rId43"/>
    <p:sldId id="343" r:id="rId44"/>
    <p:sldId id="344" r:id="rId45"/>
    <p:sldId id="345" r:id="rId46"/>
    <p:sldId id="346" r:id="rId47"/>
    <p:sldId id="347" r:id="rId48"/>
    <p:sldId id="348" r:id="rId49"/>
    <p:sldId id="349" r:id="rId50"/>
    <p:sldId id="350" r:id="rId51"/>
    <p:sldId id="351" r:id="rId52"/>
    <p:sldId id="352"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3">
          <p15:clr>
            <a:srgbClr val="A4A3A4"/>
          </p15:clr>
        </p15:guide>
        <p15:guide id="2" pos="20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92"/>
    <p:restoredTop sz="93447"/>
  </p:normalViewPr>
  <p:slideViewPr>
    <p:cSldViewPr snapToObjects="1" showGuides="1">
      <p:cViewPr varScale="1">
        <p:scale>
          <a:sx n="92" d="100"/>
          <a:sy n="92" d="100"/>
        </p:scale>
        <p:origin x="1952" y="192"/>
      </p:cViewPr>
      <p:guideLst>
        <p:guide orient="horz" pos="753"/>
        <p:guide pos="20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C8FA49-D6CD-A547-8C5A-709B2496975F}" type="datetimeFigureOut">
              <a:rPr lang="en-US" smtClean="0"/>
              <a:t>3/25/19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E3F60-5C8F-E644-8A95-F6891A9E724F}" type="slidenum">
              <a:rPr lang="en-US" smtClean="0"/>
              <a:t>‹nº›</a:t>
            </a:fld>
            <a:endParaRPr lang="en-US"/>
          </a:p>
        </p:txBody>
      </p:sp>
    </p:spTree>
    <p:extLst>
      <p:ext uri="{BB962C8B-B14F-4D97-AF65-F5344CB8AC3E}">
        <p14:creationId xmlns:p14="http://schemas.microsoft.com/office/powerpoint/2010/main" val="4249043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606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ITERATIVO</a:t>
            </a:r>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27</a:t>
            </a:fld>
            <a:endParaRPr lang="en-GB"/>
          </a:p>
        </p:txBody>
      </p:sp>
    </p:spTree>
    <p:extLst>
      <p:ext uri="{BB962C8B-B14F-4D97-AF65-F5344CB8AC3E}">
        <p14:creationId xmlns:p14="http://schemas.microsoft.com/office/powerpoint/2010/main" val="27559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Crescente!</a:t>
            </a:r>
          </a:p>
          <a:p>
            <a:r>
              <a:rPr lang="pt-PT" dirty="0"/>
              <a:t>Estou interessado </a:t>
            </a:r>
            <a:r>
              <a:rPr lang="mr-IN" dirty="0"/>
              <a:t>–</a:t>
            </a:r>
            <a:r>
              <a:rPr lang="pt-PT" dirty="0"/>
              <a:t>&gt;</a:t>
            </a:r>
            <a:r>
              <a:rPr lang="pt-PT" baseline="0" dirty="0"/>
              <a:t> estou disposto/consigo pagar -&gt; gostava que tivesse estas características</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28</a:t>
            </a:fld>
            <a:endParaRPr lang="en-GB"/>
          </a:p>
        </p:txBody>
      </p:sp>
    </p:spTree>
    <p:extLst>
      <p:ext uri="{BB962C8B-B14F-4D97-AF65-F5344CB8AC3E}">
        <p14:creationId xmlns:p14="http://schemas.microsoft.com/office/powerpoint/2010/main" val="1549565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O vosso trabalho aqui diria</a:t>
            </a:r>
            <a:r>
              <a:rPr lang="pt-PT" baseline="0" dirty="0"/>
              <a:t> que se centra nestes testes e nos mais simples.</a:t>
            </a:r>
            <a:endParaRPr lang="pt-PT" dirty="0"/>
          </a:p>
          <a:p>
            <a:endParaRPr lang="pt-PT" dirty="0"/>
          </a:p>
          <a:p>
            <a:r>
              <a:rPr lang="pt-PT" dirty="0"/>
              <a:t>Inquéritos.</a:t>
            </a:r>
            <a:r>
              <a:rPr lang="pt-PT" baseline="0" dirty="0"/>
              <a:t> Presenciais ou online (usar </a:t>
            </a:r>
            <a:r>
              <a:rPr lang="pt-PT" baseline="0" dirty="0" err="1"/>
              <a:t>track</a:t>
            </a:r>
            <a:r>
              <a:rPr lang="pt-PT" baseline="0" dirty="0"/>
              <a:t> para o link)</a:t>
            </a:r>
            <a:endParaRPr lang="pt-PT" dirty="0"/>
          </a:p>
          <a:p>
            <a:r>
              <a:rPr lang="pt-PT" dirty="0"/>
              <a:t>Tiram</a:t>
            </a:r>
            <a:r>
              <a:rPr lang="pt-PT" baseline="0" dirty="0"/>
              <a:t> ou não os papéis? Ligam para saber mais informações?</a:t>
            </a:r>
          </a:p>
          <a:p>
            <a:r>
              <a:rPr lang="pt-PT" baseline="0" dirty="0"/>
              <a:t>Clicam nos anúncios?</a:t>
            </a:r>
          </a:p>
          <a:p>
            <a:r>
              <a:rPr lang="pt-PT" baseline="0" dirty="0"/>
              <a:t>Deixam o e-mail para receber mais informações?</a:t>
            </a:r>
          </a:p>
          <a:p>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29</a:t>
            </a:fld>
            <a:endParaRPr lang="en-GB"/>
          </a:p>
        </p:txBody>
      </p:sp>
    </p:spTree>
    <p:extLst>
      <p:ext uri="{BB962C8B-B14F-4D97-AF65-F5344CB8AC3E}">
        <p14:creationId xmlns:p14="http://schemas.microsoft.com/office/powerpoint/2010/main" val="291418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dirty="0"/>
              <a:t>“</a:t>
            </a:r>
            <a:r>
              <a:rPr lang="pt-PT" dirty="0" err="1"/>
              <a:t>Buy</a:t>
            </a:r>
            <a:r>
              <a:rPr lang="pt-PT" dirty="0"/>
              <a:t> </a:t>
            </a:r>
            <a:r>
              <a:rPr lang="pt-PT" dirty="0" err="1"/>
              <a:t>now</a:t>
            </a:r>
            <a:r>
              <a:rPr lang="pt-PT" dirty="0"/>
              <a:t>” e</a:t>
            </a:r>
            <a:r>
              <a:rPr lang="pt-PT" baseline="0" dirty="0"/>
              <a:t> depois pedimos o e-mail a dizer que contactamos logo que esteja disponível</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30</a:t>
            </a:fld>
            <a:endParaRPr lang="en-GB"/>
          </a:p>
        </p:txBody>
      </p:sp>
    </p:spTree>
    <p:extLst>
      <p:ext uri="{BB962C8B-B14F-4D97-AF65-F5344CB8AC3E}">
        <p14:creationId xmlns:p14="http://schemas.microsoft.com/office/powerpoint/2010/main" val="222352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r>
              <a:rPr lang="pt-PT" sz="1200" b="0" i="0" u="none" strike="noStrike" kern="1200" baseline="0" dirty="0" err="1">
                <a:solidFill>
                  <a:schemeClr val="tx1"/>
                </a:solidFill>
                <a:latin typeface="+mn-lt"/>
                <a:ea typeface="+mn-ea"/>
                <a:cs typeface="+mn-cs"/>
              </a:rPr>
              <a:t>Innovation</a:t>
            </a:r>
            <a:r>
              <a:rPr lang="pt-PT" sz="1200" b="0" i="0" u="none" strike="noStrike" kern="1200" baseline="0" dirty="0">
                <a:solidFill>
                  <a:schemeClr val="tx1"/>
                </a:solidFill>
                <a:latin typeface="+mn-lt"/>
                <a:ea typeface="+mn-ea"/>
                <a:cs typeface="+mn-cs"/>
              </a:rPr>
              <a:t> Games® are a </a:t>
            </a:r>
            <a:r>
              <a:rPr lang="pt-PT" sz="1200" b="0" i="0" u="none" strike="noStrike" kern="1200" baseline="0" dirty="0" err="1">
                <a:solidFill>
                  <a:schemeClr val="tx1"/>
                </a:solidFill>
                <a:latin typeface="+mn-lt"/>
                <a:ea typeface="+mn-ea"/>
                <a:cs typeface="+mn-cs"/>
              </a:rPr>
              <a:t>powerful</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technique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popularized</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by</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Luke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Hohmann</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that</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help</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you</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unearth</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describe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and</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prioritize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value</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propositions</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and</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features</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by</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using</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collaborative</a:t>
            </a:r>
            <a:r>
              <a:rPr lang="pt-PT" sz="1200" b="0" i="0" u="none" strike="noStrike" kern="1200" baseline="0" dirty="0">
                <a:solidFill>
                  <a:schemeClr val="tx1"/>
                </a:solidFill>
                <a:latin typeface="+mn-lt"/>
                <a:ea typeface="+mn-ea"/>
                <a:cs typeface="+mn-cs"/>
              </a:rPr>
              <a:t> play </a:t>
            </a:r>
            <a:r>
              <a:rPr lang="pt-PT" sz="1200" b="0" i="0" u="none" strike="noStrike" kern="1200" baseline="0" dirty="0" err="1">
                <a:solidFill>
                  <a:schemeClr val="tx1"/>
                </a:solidFill>
                <a:latin typeface="+mn-lt"/>
                <a:ea typeface="+mn-ea"/>
                <a:cs typeface="+mn-cs"/>
              </a:rPr>
              <a:t>with</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your</a:t>
            </a:r>
            <a:r>
              <a:rPr lang="pt-PT" sz="1200" b="0" i="0" u="none" strike="noStrike" kern="1200" baseline="0" dirty="0">
                <a:solidFill>
                  <a:schemeClr val="tx1"/>
                </a:solidFill>
                <a:latin typeface="+mn-lt"/>
                <a:ea typeface="+mn-ea"/>
                <a:cs typeface="+mn-cs"/>
              </a:rPr>
              <a:t> </a:t>
            </a:r>
            <a:r>
              <a:rPr lang="pt-PT" sz="1200" b="0" i="0" u="none" strike="noStrike" kern="1200" baseline="0" dirty="0" err="1">
                <a:solidFill>
                  <a:schemeClr val="tx1"/>
                </a:solidFill>
                <a:latin typeface="+mn-lt"/>
                <a:ea typeface="+mn-ea"/>
                <a:cs typeface="+mn-cs"/>
              </a:rPr>
              <a:t>customers</a:t>
            </a:r>
            <a:r>
              <a:rPr lang="pt-PT" sz="1200" b="0" i="0" u="none" strike="noStrike" kern="1200" baseline="0" dirty="0">
                <a:solidFill>
                  <a:schemeClr val="tx1"/>
                </a:solidFill>
                <a:latin typeface="+mn-lt"/>
                <a:ea typeface="+mn-ea"/>
                <a:cs typeface="+mn-cs"/>
              </a:rPr>
              <a:t>. </a:t>
            </a:r>
          </a:p>
          <a:p>
            <a:endParaRPr lang="pt-PT" sz="1200" b="0" i="0" u="none" strike="noStrike" kern="1200" baseline="0" dirty="0">
              <a:solidFill>
                <a:schemeClr val="tx1"/>
              </a:solidFill>
              <a:latin typeface="+mn-lt"/>
              <a:ea typeface="+mn-ea"/>
              <a:cs typeface="+mn-cs"/>
            </a:endParaRPr>
          </a:p>
          <a:p>
            <a:r>
              <a:rPr lang="pt-PT" sz="1200" b="0" i="0" u="none" strike="noStrike" kern="1200" baseline="0" dirty="0">
                <a:solidFill>
                  <a:schemeClr val="tx1"/>
                </a:solidFill>
                <a:latin typeface="+mn-lt"/>
                <a:ea typeface="+mn-ea"/>
                <a:cs typeface="+mn-cs"/>
              </a:rPr>
              <a:t>PRODUCT TREE (FEATURES OF A VALUE PROP GROWING WITH TIME)</a:t>
            </a:r>
          </a:p>
          <a:p>
            <a:r>
              <a:rPr lang="pt-PT" sz="1200" b="0" i="0" u="none" strike="noStrike" kern="1200" baseline="0" dirty="0">
                <a:solidFill>
                  <a:schemeClr val="tx1"/>
                </a:solidFill>
                <a:latin typeface="+mn-lt"/>
                <a:ea typeface="+mn-ea"/>
                <a:cs typeface="+mn-cs"/>
              </a:rPr>
              <a:t>BUY A FEATURE</a:t>
            </a:r>
          </a:p>
          <a:p>
            <a:r>
              <a:rPr lang="pt-PT" sz="1200" b="0" i="0" u="none" strike="noStrike" kern="1200" baseline="0" dirty="0">
                <a:solidFill>
                  <a:schemeClr val="tx1"/>
                </a:solidFill>
                <a:latin typeface="+mn-lt"/>
                <a:ea typeface="+mn-ea"/>
                <a:cs typeface="+mn-cs"/>
              </a:rPr>
              <a:t>PRODUCT BOX</a:t>
            </a:r>
            <a:endParaRPr lang="pt-PT" dirty="0"/>
          </a:p>
        </p:txBody>
      </p:sp>
      <p:sp>
        <p:nvSpPr>
          <p:cNvPr id="4" name="Marcador de Posição do Número do Diapositivo 3"/>
          <p:cNvSpPr>
            <a:spLocks noGrp="1"/>
          </p:cNvSpPr>
          <p:nvPr>
            <p:ph type="sldNum" sz="quarter" idx="10"/>
          </p:nvPr>
        </p:nvSpPr>
        <p:spPr/>
        <p:txBody>
          <a:bodyPr/>
          <a:lstStyle/>
          <a:p>
            <a:fld id="{91B01443-9EC5-A245-8F7F-1CA5F70DA953}" type="slidenum">
              <a:rPr lang="en-GB" smtClean="0"/>
              <a:pPr/>
              <a:t>31</a:t>
            </a:fld>
            <a:endParaRPr lang="en-GB"/>
          </a:p>
        </p:txBody>
      </p:sp>
    </p:spTree>
    <p:extLst>
      <p:ext uri="{BB962C8B-B14F-4D97-AF65-F5344CB8AC3E}">
        <p14:creationId xmlns:p14="http://schemas.microsoft.com/office/powerpoint/2010/main" val="327747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E637BB6B-EE1B-48FB-8575-0D55C373DE88}" type="datetimeFigureOut">
              <a:rPr lang="en-US" smtClean="0"/>
              <a:pPr/>
              <a:t>3/25/19</a:t>
            </a:fld>
            <a:endParaRPr lang="en-US"/>
          </a:p>
        </p:txBody>
      </p:sp>
      <p:sp>
        <p:nvSpPr>
          <p:cNvPr id="19" name="Footer Placeholder 18"/>
          <p:cNvSpPr>
            <a:spLocks noGrp="1"/>
          </p:cNvSpPr>
          <p:nvPr>
            <p:ph type="ftr" sz="quarter" idx="11"/>
          </p:nvPr>
        </p:nvSpPr>
        <p:spPr/>
        <p:txBody>
          <a:bodyPr/>
          <a:lstStyle/>
          <a:p>
            <a:endParaRPr kumimoji="0" lang="en-US"/>
          </a:p>
        </p:txBody>
      </p:sp>
      <p:sp>
        <p:nvSpPr>
          <p:cNvPr id="27" name="Slide Number Placeholder 26"/>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3/25/19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3/25/19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solidFill>
                  <a:srgbClr val="3B3B3B">
                    <a:shade val="50000"/>
                  </a:srgbClr>
                </a:solidFill>
                <a:latin typeface="Arial"/>
              </a:rPr>
              <a:pPr/>
              <a:t>3/25/19</a:t>
            </a:fld>
            <a:endParaRPr lang="en-US">
              <a:solidFill>
                <a:srgbClr val="3B3B3B">
                  <a:shade val="50000"/>
                </a:srgbClr>
              </a:solidFill>
              <a:latin typeface="Arial"/>
            </a:endParaRPr>
          </a:p>
        </p:txBody>
      </p:sp>
      <p:sp>
        <p:nvSpPr>
          <p:cNvPr id="19" name="Footer Placeholder 18"/>
          <p:cNvSpPr>
            <a:spLocks noGrp="1"/>
          </p:cNvSpPr>
          <p:nvPr>
            <p:ph type="ftr" sz="quarter" idx="11"/>
          </p:nvPr>
        </p:nvSpPr>
        <p:spPr/>
        <p:txBody>
          <a:bodyPr/>
          <a:lstStyle/>
          <a:p>
            <a:endParaRPr lang="en-US">
              <a:solidFill>
                <a:srgbClr val="3B3B3B">
                  <a:shade val="50000"/>
                </a:srgbClr>
              </a:solidFill>
              <a:latin typeface="Arial"/>
            </a:endParaRPr>
          </a:p>
        </p:txBody>
      </p:sp>
      <p:sp>
        <p:nvSpPr>
          <p:cNvPr id="27" name="Slide Number Placeholder 26"/>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srgbClr val="3B3B3B">
                    <a:shade val="50000"/>
                  </a:srgbClr>
                </a:solidFill>
                <a:latin typeface="Arial"/>
              </a:rPr>
              <a:pPr/>
              <a:t>3/25/19</a:t>
            </a:fld>
            <a:endParaRPr lang="en-US">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US">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srgbClr val="3B3B3B">
                    <a:shade val="50000"/>
                  </a:srgbClr>
                </a:solidFill>
                <a:latin typeface="Arial"/>
              </a:rPr>
              <a:pPr/>
              <a:t>‹nº›</a:t>
            </a:fld>
            <a:endParaRPr lang="en-US">
              <a:solidFill>
                <a:srgbClr val="3B3B3B">
                  <a:shade val="50000"/>
                </a:srgbClr>
              </a:solid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8" name="Footer Placeholder 7"/>
          <p:cNvSpPr>
            <a:spLocks noGrp="1"/>
          </p:cNvSpPr>
          <p:nvPr>
            <p:ph type="ftr" sz="quarter" idx="11"/>
          </p:nvPr>
        </p:nvSpPr>
        <p:spPr/>
        <p:txBody>
          <a:bodyPr/>
          <a:lstStyle/>
          <a:p>
            <a:endParaRPr lang="en-GB">
              <a:solidFill>
                <a:srgbClr val="3B3B3B">
                  <a:shade val="50000"/>
                </a:srgbClr>
              </a:solidFill>
              <a:latin typeface="Arial"/>
            </a:endParaRPr>
          </a:p>
        </p:txBody>
      </p:sp>
      <p:sp>
        <p:nvSpPr>
          <p:cNvPr id="9" name="Slide Number Placeholder 8"/>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8" name="Slide Number Placeholder 7"/>
          <p:cNvSpPr>
            <a:spLocks noGrp="1"/>
          </p:cNvSpPr>
          <p:nvPr>
            <p:ph type="sldNum" sz="quarter" idx="11"/>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
        <p:nvSpPr>
          <p:cNvPr id="9" name="Footer Placeholder 8"/>
          <p:cNvSpPr>
            <a:spLocks noGrp="1"/>
          </p:cNvSpPr>
          <p:nvPr>
            <p:ph type="ftr" sz="quarter" idx="12"/>
          </p:nvPr>
        </p:nvSpPr>
        <p:spPr/>
        <p:txBody>
          <a:bodyPr/>
          <a:lstStyle/>
          <a:p>
            <a:endParaRPr lang="en-GB">
              <a:solidFill>
                <a:srgbClr val="3B3B3B">
                  <a:shade val="50000"/>
                </a:srgbClr>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3" name="Footer Placeholder 2"/>
          <p:cNvSpPr>
            <a:spLocks noGrp="1"/>
          </p:cNvSpPr>
          <p:nvPr>
            <p:ph type="ftr" sz="quarter" idx="11"/>
          </p:nvPr>
        </p:nvSpPr>
        <p:spPr/>
        <p:txBody>
          <a:bodyPr/>
          <a:lstStyle/>
          <a:p>
            <a:endParaRPr lang="en-GB">
              <a:solidFill>
                <a:srgbClr val="3B3B3B">
                  <a:shade val="50000"/>
                </a:srgbClr>
              </a:solidFill>
              <a:latin typeface="Arial"/>
            </a:endParaRPr>
          </a:p>
        </p:txBody>
      </p:sp>
      <p:sp>
        <p:nvSpPr>
          <p:cNvPr id="4" name="Slide Number Placeholder 3"/>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3/25/19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6" name="Footer Placeholder 5"/>
          <p:cNvSpPr>
            <a:spLocks noGrp="1"/>
          </p:cNvSpPr>
          <p:nvPr>
            <p:ph type="ftr" sz="quarter" idx="11"/>
          </p:nvPr>
        </p:nvSpPr>
        <p:spPr/>
        <p:txBody>
          <a:bodyPr/>
          <a:lstStyle/>
          <a:p>
            <a:endParaRPr lang="en-GB">
              <a:solidFill>
                <a:srgbClr val="3B3B3B">
                  <a:shade val="50000"/>
                </a:srgbClr>
              </a:solidFill>
              <a:latin typeface="Arial"/>
            </a:endParaRPr>
          </a:p>
        </p:txBody>
      </p:sp>
      <p:sp>
        <p:nvSpPr>
          <p:cNvPr id="7" name="Slide Number Placeholder 6"/>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5" name="Footer Placeholder 4"/>
          <p:cNvSpPr>
            <a:spLocks noGrp="1"/>
          </p:cNvSpPr>
          <p:nvPr>
            <p:ph type="ftr" sz="quarter" idx="11"/>
          </p:nvPr>
        </p:nvSpPr>
        <p:spPr/>
        <p:txBody>
          <a:bodyPr/>
          <a:lstStyle/>
          <a:p>
            <a:endParaRPr lang="en-GB">
              <a:solidFill>
                <a:srgbClr val="3B3B3B">
                  <a:shade val="50000"/>
                </a:srgbClr>
              </a:solidFill>
              <a:latin typeface="Arial"/>
            </a:endParaRPr>
          </a:p>
        </p:txBody>
      </p:sp>
      <p:sp>
        <p:nvSpPr>
          <p:cNvPr id="6" name="Slide Number Placeholder 5"/>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extLst>
      <p:ext uri="{BB962C8B-B14F-4D97-AF65-F5344CB8AC3E}">
        <p14:creationId xmlns:p14="http://schemas.microsoft.com/office/powerpoint/2010/main" val="3742013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4" name="Footer Placeholder 3"/>
          <p:cNvSpPr>
            <a:spLocks noGrp="1"/>
          </p:cNvSpPr>
          <p:nvPr>
            <p:ph type="ftr" sz="quarter" idx="11"/>
          </p:nvPr>
        </p:nvSpPr>
        <p:spPr/>
        <p:txBody>
          <a:bodyPr/>
          <a:lstStyle/>
          <a:p>
            <a:endParaRPr lang="en-GB">
              <a:solidFill>
                <a:srgbClr val="3B3B3B">
                  <a:shade val="50000"/>
                </a:srgbClr>
              </a:solidFill>
              <a:latin typeface="Arial"/>
            </a:endParaRPr>
          </a:p>
        </p:txBody>
      </p:sp>
      <p:sp>
        <p:nvSpPr>
          <p:cNvPr id="5" name="Slide Number Placeholder 4"/>
          <p:cNvSpPr>
            <a:spLocks noGrp="1"/>
          </p:cNvSpPr>
          <p:nvPr>
            <p:ph type="sldNum" sz="quarter" idx="12"/>
          </p:nvPr>
        </p:nvSpPr>
        <p:spPr/>
        <p:txBody>
          <a:body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E637BB6B-EE1B-48FB-8575-0D55C373DE88}" type="datetimeFigureOut">
              <a:rPr lang="en-US" smtClean="0"/>
              <a:pPr/>
              <a:t>3/25/19</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a:t>‹nº›</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3/25/19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3/25/19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3/25/19</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3/25/19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3/25/19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3/25/19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3/25/19</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solidFill>
                <a:prstClr val="black"/>
              </a:solidFill>
              <a:latin typeface="Arial"/>
            </a:endParaRPr>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solidFill>
                  <a:srgbClr val="3B3B3B">
                    <a:shade val="50000"/>
                  </a:srgbClr>
                </a:solidFill>
                <a:latin typeface="Arial"/>
              </a:rPr>
              <a:pPr/>
              <a:t>3/25/19</a:t>
            </a:fld>
            <a:endParaRPr lang="en-GB">
              <a:solidFill>
                <a:srgbClr val="3B3B3B">
                  <a:shade val="50000"/>
                </a:srgbClr>
              </a:solidFill>
              <a:latin typeface="Arial"/>
            </a:endParaRPr>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solidFill>
                <a:srgbClr val="3B3B3B">
                  <a:shade val="50000"/>
                </a:srgbClr>
              </a:solidFill>
              <a:latin typeface="Arial"/>
            </a:endParaRPr>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solidFill>
                  <a:srgbClr val="3B3B3B">
                    <a:shade val="50000"/>
                  </a:srgbClr>
                </a:solidFill>
                <a:latin typeface="Arial"/>
              </a:rPr>
              <a:pPr/>
              <a:t>‹nº›</a:t>
            </a:fld>
            <a:endParaRPr lang="en-GB">
              <a:solidFill>
                <a:srgbClr val="3B3B3B">
                  <a:shade val="50000"/>
                </a:srgbClr>
              </a:solidFill>
              <a:latin typeface="Arial"/>
            </a:endParaRPr>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wipo.com" TargetMode="External"/><Relationship Id="rId2" Type="http://schemas.openxmlformats.org/officeDocument/2006/relationships/hyperlink" Target="http://www.inpi.pt" TargetMode="External"/><Relationship Id="rId1" Type="http://schemas.openxmlformats.org/officeDocument/2006/relationships/slideLayout" Target="../slideLayouts/slideLayout2.xml"/><Relationship Id="rId4" Type="http://schemas.openxmlformats.org/officeDocument/2006/relationships/hyperlink" Target="https://www.epo.org/index.html"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971" y="2708920"/>
            <a:ext cx="8784976" cy="1323439"/>
          </a:xfrm>
          <a:prstGeom prst="rect">
            <a:avLst/>
          </a:prstGeom>
          <a:noFill/>
        </p:spPr>
        <p:txBody>
          <a:bodyPr wrap="square" rtlCol="0">
            <a:spAutoFit/>
          </a:bodyPr>
          <a:lstStyle/>
          <a:p>
            <a:pPr algn="ctr"/>
            <a:r>
              <a:rPr lang="en-GB" sz="2000" b="1" cap="all" dirty="0">
                <a:latin typeface="Verdana"/>
                <a:cs typeface="Verdana"/>
              </a:rPr>
              <a:t>TTC </a:t>
            </a:r>
            <a:r>
              <a:rPr lang="en-GB" sz="1600" b="1" cap="all" dirty="0">
                <a:latin typeface="Verdana"/>
                <a:cs typeface="Verdana"/>
              </a:rPr>
              <a:t>- </a:t>
            </a:r>
            <a:r>
              <a:rPr lang="en-GB" sz="1600" b="1" cap="all" dirty="0" err="1">
                <a:latin typeface="Verdana"/>
                <a:cs typeface="Verdana"/>
              </a:rPr>
              <a:t>Mestrado</a:t>
            </a:r>
            <a:r>
              <a:rPr lang="en-GB" sz="1600" b="1" cap="all" dirty="0">
                <a:latin typeface="Verdana"/>
                <a:cs typeface="Verdana"/>
              </a:rPr>
              <a:t> </a:t>
            </a:r>
            <a:r>
              <a:rPr lang="en-GB" sz="1600" b="1" cap="all" dirty="0" err="1">
                <a:latin typeface="Verdana"/>
                <a:cs typeface="Verdana"/>
              </a:rPr>
              <a:t>em</a:t>
            </a:r>
            <a:r>
              <a:rPr lang="en-GB" sz="1600" b="1" cap="all" dirty="0">
                <a:latin typeface="Verdana"/>
                <a:cs typeface="Verdana"/>
              </a:rPr>
              <a:t> </a:t>
            </a:r>
            <a:r>
              <a:rPr lang="en-GB" sz="1600" b="1" cap="all" dirty="0" err="1">
                <a:latin typeface="Verdana"/>
                <a:cs typeface="Verdana"/>
              </a:rPr>
              <a:t>Microbiologia</a:t>
            </a:r>
            <a:r>
              <a:rPr lang="en-GB" sz="1600" b="1" cap="all" dirty="0">
                <a:latin typeface="Verdana"/>
                <a:cs typeface="Verdana"/>
              </a:rPr>
              <a:t> APLICADA</a:t>
            </a:r>
          </a:p>
          <a:p>
            <a:pPr algn="ctr"/>
            <a:r>
              <a:rPr lang="en-GB" sz="2000" b="1" cap="all" dirty="0">
                <a:latin typeface="Verdana"/>
                <a:cs typeface="Verdana"/>
              </a:rPr>
              <a:t>IE </a:t>
            </a:r>
            <a:r>
              <a:rPr lang="en-GB" sz="1600" b="1" cap="all" dirty="0">
                <a:latin typeface="Verdana"/>
                <a:cs typeface="Verdana"/>
              </a:rPr>
              <a:t>- MESTRADO EM MATEMÁTICA APLICADA ECONOMIA &amp; GESTÃO</a:t>
            </a:r>
          </a:p>
          <a:p>
            <a:pPr algn="ctr"/>
            <a:r>
              <a:rPr lang="en-GB" sz="2000" b="1" cap="all" dirty="0">
                <a:latin typeface="Verdana"/>
                <a:cs typeface="Verdana"/>
              </a:rPr>
              <a:t>ITT </a:t>
            </a:r>
            <a:r>
              <a:rPr lang="en-GB" sz="1600" b="1" cap="all" dirty="0">
                <a:latin typeface="Verdana"/>
                <a:cs typeface="Verdana"/>
              </a:rPr>
              <a:t>– </a:t>
            </a:r>
            <a:r>
              <a:rPr lang="en-GB" sz="1600" b="1" cap="all" dirty="0" err="1">
                <a:latin typeface="Verdana"/>
                <a:cs typeface="Verdana"/>
              </a:rPr>
              <a:t>Engenharia</a:t>
            </a:r>
            <a:r>
              <a:rPr lang="en-GB" sz="1600" b="1" cap="all" dirty="0">
                <a:latin typeface="Verdana"/>
                <a:cs typeface="Verdana"/>
              </a:rPr>
              <a:t> </a:t>
            </a:r>
            <a:r>
              <a:rPr lang="en-GB" sz="1600" b="1" cap="all" dirty="0" err="1">
                <a:latin typeface="Verdana"/>
                <a:cs typeface="Verdana"/>
              </a:rPr>
              <a:t>Biomédica</a:t>
            </a:r>
            <a:r>
              <a:rPr lang="en-GB" sz="1600" b="1" cap="all" dirty="0">
                <a:latin typeface="Verdana"/>
                <a:cs typeface="Verdana"/>
              </a:rPr>
              <a:t> e </a:t>
            </a:r>
            <a:r>
              <a:rPr lang="en-GB" sz="1600" b="1" cap="all" dirty="0" err="1">
                <a:latin typeface="Verdana"/>
                <a:cs typeface="Verdana"/>
              </a:rPr>
              <a:t>Biofísica</a:t>
            </a:r>
            <a:endParaRPr lang="en-GB" sz="1600" b="1" cap="all" dirty="0">
              <a:latin typeface="Verdana"/>
              <a:cs typeface="Verdana"/>
            </a:endParaRPr>
          </a:p>
          <a:p>
            <a:pPr algn="ctr"/>
            <a:r>
              <a:rPr lang="en-GB" sz="2000" b="1" cap="all" dirty="0">
                <a:latin typeface="Verdana"/>
                <a:cs typeface="Verdana"/>
              </a:rPr>
              <a:t>IE </a:t>
            </a:r>
            <a:r>
              <a:rPr lang="en-GB" sz="1600" b="1" cap="all" dirty="0">
                <a:latin typeface="Verdana"/>
                <a:cs typeface="Verdana"/>
              </a:rPr>
              <a:t>- OPCIONAL PARA 2º CICLO</a:t>
            </a:r>
          </a:p>
        </p:txBody>
      </p:sp>
      <p:sp>
        <p:nvSpPr>
          <p:cNvPr id="9" name="TextBox 8"/>
          <p:cNvSpPr txBox="1"/>
          <p:nvPr/>
        </p:nvSpPr>
        <p:spPr>
          <a:xfrm>
            <a:off x="63971" y="4831992"/>
            <a:ext cx="9067799" cy="1477328"/>
          </a:xfrm>
          <a:prstGeom prst="rect">
            <a:avLst/>
          </a:prstGeom>
          <a:noFill/>
        </p:spPr>
        <p:txBody>
          <a:bodyPr wrap="square" rtlCol="0">
            <a:spAutoFit/>
          </a:bodyPr>
          <a:lstStyle/>
          <a:p>
            <a:pPr algn="ctr"/>
            <a:endParaRPr lang="en-GB" sz="1600" b="1" cap="all" dirty="0">
              <a:latin typeface="Verdana"/>
              <a:cs typeface="Verdana"/>
            </a:endParaRPr>
          </a:p>
          <a:p>
            <a:pPr algn="ctr"/>
            <a:endParaRPr lang="en-GB" sz="1600" b="1" cap="all" dirty="0">
              <a:latin typeface="Verdana"/>
              <a:cs typeface="Verdana"/>
            </a:endParaRPr>
          </a:p>
          <a:p>
            <a:pPr algn="ctr"/>
            <a:r>
              <a:rPr lang="en-GB" sz="1400" b="1" cap="all" dirty="0">
                <a:solidFill>
                  <a:srgbClr val="7F7F7F"/>
                </a:solidFill>
                <a:latin typeface="Verdana"/>
                <a:cs typeface="Verdana"/>
              </a:rPr>
              <a:t>AULA 4</a:t>
            </a:r>
          </a:p>
          <a:p>
            <a:pPr algn="ctr"/>
            <a:r>
              <a:rPr lang="en-GB" sz="1400" b="1" cap="all" dirty="0">
                <a:solidFill>
                  <a:srgbClr val="7F7F7F"/>
                </a:solidFill>
                <a:latin typeface="Verdana"/>
                <a:cs typeface="Verdana"/>
              </a:rPr>
              <a:t>25 </a:t>
            </a:r>
            <a:r>
              <a:rPr lang="en-GB" sz="1400" b="1" cap="all" dirty="0" err="1">
                <a:solidFill>
                  <a:srgbClr val="7F7F7F"/>
                </a:solidFill>
                <a:latin typeface="Verdana"/>
                <a:cs typeface="Verdana"/>
              </a:rPr>
              <a:t>Março</a:t>
            </a:r>
            <a:r>
              <a:rPr lang="en-GB" sz="1400" b="1" cap="all" dirty="0">
                <a:solidFill>
                  <a:srgbClr val="7F7F7F"/>
                </a:solidFill>
                <a:latin typeface="Verdana"/>
                <a:cs typeface="Verdana"/>
              </a:rPr>
              <a:t> 2019</a:t>
            </a: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899592" y="4631937"/>
            <a:ext cx="7109846" cy="400110"/>
          </a:xfrm>
          <a:prstGeom prst="rect">
            <a:avLst/>
          </a:prstGeom>
          <a:noFill/>
        </p:spPr>
        <p:txBody>
          <a:bodyPr wrap="square" rtlCol="0">
            <a:spAutoFit/>
          </a:bodyPr>
          <a:lstStyle/>
          <a:p>
            <a:pPr algn="ctr"/>
            <a:r>
              <a:rPr lang="en-GB" sz="2000" b="1" cap="all" dirty="0">
                <a:solidFill>
                  <a:srgbClr val="000000"/>
                </a:solidFill>
                <a:latin typeface="Verdana"/>
                <a:cs typeface="Verdana"/>
              </a:rPr>
              <a:t>FCUL – 2018/2019</a:t>
            </a: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pic>
        <p:nvPicPr>
          <p:cNvPr id="2" name="Picture 1"/>
          <p:cNvPicPr>
            <a:picLocks noChangeAspect="1"/>
          </p:cNvPicPr>
          <p:nvPr/>
        </p:nvPicPr>
        <p:blipFill>
          <a:blip r:embed="rId2"/>
          <a:stretch>
            <a:fillRect/>
          </a:stretch>
        </p:blipFill>
        <p:spPr>
          <a:xfrm>
            <a:off x="2051720" y="0"/>
            <a:ext cx="4968552" cy="1955622"/>
          </a:xfrm>
          <a:prstGeom prst="rect">
            <a:avLst/>
          </a:prstGeom>
        </p:spPr>
      </p:pic>
      <p:pic>
        <p:nvPicPr>
          <p:cNvPr id="17" name="Picture 16"/>
          <p:cNvPicPr/>
          <p:nvPr/>
        </p:nvPicPr>
        <p:blipFill>
          <a:blip r:embed="rId3">
            <a:extLst>
              <a:ext uri="{28A0092B-C50C-407E-A947-70E740481C1C}">
                <a14:useLocalDpi xmlns:a14="http://schemas.microsoft.com/office/drawing/2010/main" val="0"/>
              </a:ext>
            </a:extLst>
          </a:blip>
          <a:srcRect/>
          <a:stretch>
            <a:fillRect/>
          </a:stretch>
        </p:blipFill>
        <p:spPr bwMode="auto">
          <a:xfrm>
            <a:off x="0" y="28115"/>
            <a:ext cx="1547664" cy="1960725"/>
          </a:xfrm>
          <a:prstGeom prst="rect">
            <a:avLst/>
          </a:prstGeom>
          <a:noFill/>
          <a:ln>
            <a:noFill/>
          </a:ln>
        </p:spPr>
      </p:pic>
    </p:spTree>
    <p:extLst>
      <p:ext uri="{BB962C8B-B14F-4D97-AF65-F5344CB8AC3E}">
        <p14:creationId xmlns:p14="http://schemas.microsoft.com/office/powerpoint/2010/main" val="279927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a:extLst>
              <a:ext uri="{FF2B5EF4-FFF2-40B4-BE49-F238E27FC236}">
                <a16:creationId xmlns:a16="http://schemas.microsoft.com/office/drawing/2014/main" id="{61EA338D-6BDC-AC4B-8255-3606F5BF7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8281"/>
            <a:ext cx="8712968" cy="687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484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PROPOSITION </a:t>
            </a:r>
          </a:p>
        </p:txBody>
      </p:sp>
      <p:sp>
        <p:nvSpPr>
          <p:cNvPr id="3" name="Content Placeholder 2"/>
          <p:cNvSpPr>
            <a:spLocks noGrp="1"/>
          </p:cNvSpPr>
          <p:nvPr>
            <p:ph idx="1"/>
          </p:nvPr>
        </p:nvSpPr>
        <p:spPr>
          <a:xfrm>
            <a:off x="457200" y="1734670"/>
            <a:ext cx="8202612" cy="4818529"/>
          </a:xfrm>
        </p:spPr>
        <p:txBody>
          <a:bodyPr>
            <a:normAutofit/>
          </a:bodyPr>
          <a:lstStyle/>
          <a:p>
            <a:r>
              <a:rPr lang="en-US" dirty="0"/>
              <a:t>A business or marketing statement that </a:t>
            </a:r>
            <a:r>
              <a:rPr lang="en-US" dirty="0">
                <a:solidFill>
                  <a:srgbClr val="FF6600"/>
                </a:solidFill>
              </a:rPr>
              <a:t>summarizes why </a:t>
            </a:r>
            <a:r>
              <a:rPr lang="en-US" dirty="0"/>
              <a:t>a consumer should buy a product or use a service. </a:t>
            </a:r>
          </a:p>
          <a:p>
            <a:pPr>
              <a:buNone/>
            </a:pPr>
            <a:endParaRPr lang="en-US" dirty="0"/>
          </a:p>
          <a:p>
            <a:r>
              <a:rPr lang="en-US" dirty="0"/>
              <a:t>This statement should </a:t>
            </a:r>
            <a:r>
              <a:rPr lang="en-US" dirty="0">
                <a:solidFill>
                  <a:srgbClr val="FF6600"/>
                </a:solidFill>
              </a:rPr>
              <a:t>convince </a:t>
            </a:r>
            <a:r>
              <a:rPr lang="en-US" dirty="0"/>
              <a:t>a potential consumer that one particular product or service will add </a:t>
            </a:r>
            <a:r>
              <a:rPr lang="en-US" dirty="0">
                <a:solidFill>
                  <a:srgbClr val="FF6600"/>
                </a:solidFill>
              </a:rPr>
              <a:t>more value or better </a:t>
            </a:r>
            <a:r>
              <a:rPr lang="en-US" dirty="0"/>
              <a:t>solve a problem than other similar offerings.</a:t>
            </a:r>
          </a:p>
          <a:p>
            <a:pPr>
              <a:buNone/>
            </a:pPr>
            <a:r>
              <a:rPr lang="en-US" sz="1100" dirty="0"/>
              <a:t>Source: Forbes magazine</a:t>
            </a:r>
          </a:p>
        </p:txBody>
      </p:sp>
    </p:spTree>
    <p:extLst>
      <p:ext uri="{BB962C8B-B14F-4D97-AF65-F5344CB8AC3E}">
        <p14:creationId xmlns:p14="http://schemas.microsoft.com/office/powerpoint/2010/main" val="2240330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856984" cy="1143000"/>
          </a:xfrm>
        </p:spPr>
        <p:txBody>
          <a:bodyPr>
            <a:normAutofit fontScale="90000"/>
          </a:bodyPr>
          <a:lstStyle/>
          <a:p>
            <a:r>
              <a:rPr lang="en-GB" dirty="0"/>
              <a:t>VALUE PROPOSITION – WRITE IT RULES</a:t>
            </a:r>
          </a:p>
        </p:txBody>
      </p:sp>
      <p:sp>
        <p:nvSpPr>
          <p:cNvPr id="3" name="Content Placeholder 2"/>
          <p:cNvSpPr>
            <a:spLocks noGrp="1"/>
          </p:cNvSpPr>
          <p:nvPr>
            <p:ph idx="1"/>
          </p:nvPr>
        </p:nvSpPr>
        <p:spPr/>
        <p:txBody>
          <a:bodyPr>
            <a:normAutofit fontScale="77500" lnSpcReduction="20000"/>
          </a:bodyPr>
          <a:lstStyle/>
          <a:p>
            <a:r>
              <a:rPr lang="en-US" sz="2968" dirty="0">
                <a:solidFill>
                  <a:srgbClr val="FF6600"/>
                </a:solidFill>
              </a:rPr>
              <a:t>Keep it short and uncluttered. </a:t>
            </a:r>
            <a:r>
              <a:rPr lang="en-US" sz="2968" dirty="0"/>
              <a:t>If you can't sum it up in 10 words or less, chances are you won't be able to execute it either.</a:t>
            </a:r>
          </a:p>
          <a:p>
            <a:pPr>
              <a:buFont typeface="Wingdings 2"/>
              <a:buNone/>
            </a:pPr>
            <a:endParaRPr lang="en-US" sz="2968" dirty="0"/>
          </a:p>
          <a:p>
            <a:r>
              <a:rPr lang="en-US" sz="2968" dirty="0">
                <a:solidFill>
                  <a:srgbClr val="FF6600"/>
                </a:solidFill>
              </a:rPr>
              <a:t>Be precise. </a:t>
            </a:r>
            <a:r>
              <a:rPr lang="en-US" sz="2968" dirty="0"/>
              <a:t>Your customers have specific needs; your value proposition should offer targeted solutions</a:t>
            </a:r>
          </a:p>
          <a:p>
            <a:pPr>
              <a:buFont typeface="Wingdings 2"/>
              <a:buNone/>
            </a:pPr>
            <a:endParaRPr lang="en-US" sz="2968" dirty="0"/>
          </a:p>
          <a:p>
            <a:r>
              <a:rPr lang="en-US" sz="2968" dirty="0">
                <a:solidFill>
                  <a:srgbClr val="FF6600"/>
                </a:solidFill>
              </a:rPr>
              <a:t>This is about your customer, not you</a:t>
            </a:r>
            <a:r>
              <a:rPr lang="en-US" sz="2968" dirty="0"/>
              <a:t>. Your value proposition should discuss only what matters to your customers and the value you can bring to them.</a:t>
            </a:r>
          </a:p>
          <a:p>
            <a:pPr>
              <a:buNone/>
            </a:pPr>
            <a:endParaRPr lang="en-US" dirty="0"/>
          </a:p>
          <a:p>
            <a:r>
              <a:rPr lang="en-US" sz="2968" dirty="0">
                <a:solidFill>
                  <a:srgbClr val="FF6600"/>
                </a:solidFill>
              </a:rPr>
              <a:t>Value comes in numerous forms. </a:t>
            </a:r>
            <a:r>
              <a:rPr lang="en-US" sz="2968" dirty="0"/>
              <a:t>Money, time, convenience and superior service are a few of the ways you can help deliver value to your customers.</a:t>
            </a:r>
          </a:p>
          <a:p>
            <a:endParaRPr lang="en-GB" sz="2968" dirty="0"/>
          </a:p>
        </p:txBody>
      </p:sp>
    </p:spTree>
    <p:extLst>
      <p:ext uri="{BB962C8B-B14F-4D97-AF65-F5344CB8AC3E}">
        <p14:creationId xmlns:p14="http://schemas.microsoft.com/office/powerpoint/2010/main" val="6616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LIME value proposition">
            <a:extLst>
              <a:ext uri="{FF2B5EF4-FFF2-40B4-BE49-F238E27FC236}">
                <a16:creationId xmlns:a16="http://schemas.microsoft.com/office/drawing/2014/main" id="{0D790E70-4107-FC4A-B9D3-FFE41D2634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532948"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48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uber value proposition">
            <a:extLst>
              <a:ext uri="{FF2B5EF4-FFF2-40B4-BE49-F238E27FC236}">
                <a16:creationId xmlns:a16="http://schemas.microsoft.com/office/drawing/2014/main" id="{48D902F6-6F9F-0D46-AD8F-865A05C2D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977900"/>
            <a:ext cx="9042400" cy="490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955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4" name="Imagem 3"/>
          <p:cNvPicPr>
            <a:picLocks noChangeAspect="1"/>
          </p:cNvPicPr>
          <p:nvPr/>
        </p:nvPicPr>
        <p:blipFill>
          <a:blip r:embed="rId3"/>
          <a:stretch>
            <a:fillRect/>
          </a:stretch>
        </p:blipFill>
        <p:spPr>
          <a:xfrm>
            <a:off x="0" y="1182688"/>
            <a:ext cx="9144000" cy="4419600"/>
          </a:xfrm>
          <a:prstGeom prst="rect">
            <a:avLst/>
          </a:prstGeom>
        </p:spPr>
      </p:pic>
    </p:spTree>
    <p:extLst>
      <p:ext uri="{BB962C8B-B14F-4D97-AF65-F5344CB8AC3E}">
        <p14:creationId xmlns:p14="http://schemas.microsoft.com/office/powerpoint/2010/main" val="3271465559"/>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6" name="Content Placeholder 2"/>
          <p:cNvSpPr>
            <a:spLocks noGrp="1"/>
          </p:cNvSpPr>
          <p:nvPr>
            <p:ph idx="1"/>
          </p:nvPr>
        </p:nvSpPr>
        <p:spPr>
          <a:xfrm>
            <a:off x="457200" y="1600200"/>
            <a:ext cx="8229600" cy="4525963"/>
          </a:xfrm>
        </p:spPr>
        <p:txBody>
          <a:bodyPr/>
          <a:lstStyle/>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endParaRPr lang="en-GB" dirty="0">
              <a:solidFill>
                <a:srgbClr val="FF0000"/>
              </a:solidFill>
            </a:endParaRPr>
          </a:p>
          <a:p>
            <a:pPr marL="36576" indent="0" algn="ctr">
              <a:buNone/>
            </a:pPr>
            <a:r>
              <a:rPr lang="en-GB" dirty="0">
                <a:solidFill>
                  <a:srgbClr val="FF0000"/>
                </a:solidFill>
              </a:rPr>
              <a:t>“Strategy is what a company decides NOT to do well</a:t>
            </a:r>
            <a:r>
              <a:rPr lang="en-GB" dirty="0"/>
              <a:t>”</a:t>
            </a:r>
          </a:p>
          <a:p>
            <a:pPr marL="36576" indent="0" algn="r">
              <a:buNone/>
            </a:pPr>
            <a:endParaRPr lang="en-GB" sz="2000" dirty="0"/>
          </a:p>
          <a:p>
            <a:pPr marL="36576" indent="0" algn="r">
              <a:buNone/>
            </a:pPr>
            <a:r>
              <a:rPr lang="en-GB" sz="2000" dirty="0"/>
              <a:t>Francis </a:t>
            </a:r>
            <a:r>
              <a:rPr lang="en-GB" sz="2000" dirty="0" err="1"/>
              <a:t>Frei</a:t>
            </a:r>
            <a:r>
              <a:rPr lang="en-GB" sz="2000" dirty="0"/>
              <a:t>, Harvard Business School</a:t>
            </a:r>
          </a:p>
        </p:txBody>
      </p:sp>
    </p:spTree>
    <p:extLst>
      <p:ext uri="{BB962C8B-B14F-4D97-AF65-F5344CB8AC3E}">
        <p14:creationId xmlns:p14="http://schemas.microsoft.com/office/powerpoint/2010/main" val="1859292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7" name="Group 6"/>
          <p:cNvGrpSpPr/>
          <p:nvPr/>
        </p:nvGrpSpPr>
        <p:grpSpPr>
          <a:xfrm>
            <a:off x="0" y="1628800"/>
            <a:ext cx="9144000" cy="4904259"/>
            <a:chOff x="0" y="1628800"/>
            <a:chExt cx="9144000" cy="4904259"/>
          </a:xfrm>
        </p:grpSpPr>
        <p:pic>
          <p:nvPicPr>
            <p:cNvPr id="5" name="Picture 4"/>
            <p:cNvPicPr>
              <a:picLocks noChangeAspect="1"/>
            </p:cNvPicPr>
            <p:nvPr/>
          </p:nvPicPr>
          <p:blipFill>
            <a:blip r:embed="rId2"/>
            <a:stretch>
              <a:fillRect/>
            </a:stretch>
          </p:blipFill>
          <p:spPr>
            <a:xfrm>
              <a:off x="0" y="1628800"/>
              <a:ext cx="9144000" cy="4904259"/>
            </a:xfrm>
            <a:prstGeom prst="rect">
              <a:avLst/>
            </a:prstGeom>
          </p:spPr>
        </p:pic>
        <p:sp>
          <p:nvSpPr>
            <p:cNvPr id="6" name="Rectangle 5"/>
            <p:cNvSpPr/>
            <p:nvPr/>
          </p:nvSpPr>
          <p:spPr>
            <a:xfrm>
              <a:off x="0" y="5949280"/>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52062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4" name="Group 3"/>
          <p:cNvGrpSpPr/>
          <p:nvPr/>
        </p:nvGrpSpPr>
        <p:grpSpPr>
          <a:xfrm>
            <a:off x="-16215" y="1449142"/>
            <a:ext cx="9144000" cy="4579861"/>
            <a:chOff x="-16215" y="1449142"/>
            <a:chExt cx="9144000" cy="4579861"/>
          </a:xfrm>
        </p:grpSpPr>
        <p:pic>
          <p:nvPicPr>
            <p:cNvPr id="3" name="Picture 2"/>
            <p:cNvPicPr>
              <a:picLocks noChangeAspect="1"/>
            </p:cNvPicPr>
            <p:nvPr/>
          </p:nvPicPr>
          <p:blipFill>
            <a:blip r:embed="rId2"/>
            <a:stretch>
              <a:fillRect/>
            </a:stretch>
          </p:blipFill>
          <p:spPr>
            <a:xfrm>
              <a:off x="-16215" y="1449142"/>
              <a:ext cx="9144000" cy="4534392"/>
            </a:xfrm>
            <a:prstGeom prst="rect">
              <a:avLst/>
            </a:prstGeom>
          </p:spPr>
        </p:pic>
        <p:sp>
          <p:nvSpPr>
            <p:cNvPr id="8" name="Rectangle 7"/>
            <p:cNvSpPr/>
            <p:nvPr/>
          </p:nvSpPr>
          <p:spPr>
            <a:xfrm>
              <a:off x="2418" y="544522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90167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grpSp>
        <p:nvGrpSpPr>
          <p:cNvPr id="6" name="Group 5"/>
          <p:cNvGrpSpPr/>
          <p:nvPr/>
        </p:nvGrpSpPr>
        <p:grpSpPr>
          <a:xfrm>
            <a:off x="-1324" y="1628800"/>
            <a:ext cx="9144000" cy="4438997"/>
            <a:chOff x="-1324" y="1298116"/>
            <a:chExt cx="9144000" cy="4438997"/>
          </a:xfrm>
        </p:grpSpPr>
        <p:pic>
          <p:nvPicPr>
            <p:cNvPr id="5" name="Picture 4"/>
            <p:cNvPicPr>
              <a:picLocks noChangeAspect="1"/>
            </p:cNvPicPr>
            <p:nvPr/>
          </p:nvPicPr>
          <p:blipFill>
            <a:blip r:embed="rId2"/>
            <a:stretch>
              <a:fillRect/>
            </a:stretch>
          </p:blipFill>
          <p:spPr>
            <a:xfrm>
              <a:off x="-1324" y="1298116"/>
              <a:ext cx="9144000" cy="4287592"/>
            </a:xfrm>
            <a:prstGeom prst="rect">
              <a:avLst/>
            </a:prstGeom>
          </p:spPr>
        </p:pic>
        <p:sp>
          <p:nvSpPr>
            <p:cNvPr id="7" name="Rectangle 6"/>
            <p:cNvSpPr/>
            <p:nvPr/>
          </p:nvSpPr>
          <p:spPr>
            <a:xfrm>
              <a:off x="17031" y="5153334"/>
              <a:ext cx="611560" cy="58377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8636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Sumário</a:t>
            </a:r>
            <a:endParaRPr lang="en-GB" dirty="0"/>
          </a:p>
        </p:txBody>
      </p:sp>
      <p:sp>
        <p:nvSpPr>
          <p:cNvPr id="3" name="Content Placeholder 2"/>
          <p:cNvSpPr>
            <a:spLocks noGrp="1"/>
          </p:cNvSpPr>
          <p:nvPr>
            <p:ph idx="1"/>
          </p:nvPr>
        </p:nvSpPr>
        <p:spPr/>
        <p:txBody>
          <a:bodyPr>
            <a:normAutofit fontScale="92500" lnSpcReduction="10000"/>
          </a:bodyPr>
          <a:lstStyle/>
          <a:p>
            <a:r>
              <a:rPr lang="en-US" dirty="0" err="1"/>
              <a:t>Proposta</a:t>
            </a:r>
            <a:r>
              <a:rPr lang="en-US" dirty="0"/>
              <a:t> de valor. </a:t>
            </a:r>
            <a:r>
              <a:rPr lang="en-US" dirty="0" err="1"/>
              <a:t>Conceito</a:t>
            </a:r>
            <a:r>
              <a:rPr lang="en-US" dirty="0"/>
              <a:t> de valor </a:t>
            </a:r>
            <a:r>
              <a:rPr lang="en-US" dirty="0" err="1"/>
              <a:t>na</a:t>
            </a:r>
            <a:r>
              <a:rPr lang="en-US" dirty="0"/>
              <a:t> </a:t>
            </a:r>
            <a:r>
              <a:rPr lang="en-US" dirty="0" err="1"/>
              <a:t>exploração</a:t>
            </a:r>
            <a:r>
              <a:rPr lang="en-US" dirty="0"/>
              <a:t>/</a:t>
            </a:r>
            <a:r>
              <a:rPr lang="en-US" dirty="0" err="1"/>
              <a:t>comercialização</a:t>
            </a:r>
            <a:r>
              <a:rPr lang="en-US" dirty="0"/>
              <a:t> de </a:t>
            </a:r>
            <a:r>
              <a:rPr lang="en-US" dirty="0" err="1"/>
              <a:t>novos</a:t>
            </a:r>
            <a:r>
              <a:rPr lang="en-US" dirty="0"/>
              <a:t> </a:t>
            </a:r>
            <a:r>
              <a:rPr lang="en-US" dirty="0" err="1"/>
              <a:t>produtos</a:t>
            </a:r>
            <a:r>
              <a:rPr lang="en-US" dirty="0"/>
              <a:t>. </a:t>
            </a:r>
          </a:p>
          <a:p>
            <a:r>
              <a:rPr lang="en-US" dirty="0"/>
              <a:t>A </a:t>
            </a:r>
            <a:r>
              <a:rPr lang="en-US" dirty="0" err="1"/>
              <a:t>Proposta</a:t>
            </a:r>
            <a:r>
              <a:rPr lang="en-US" dirty="0"/>
              <a:t> de Valor no </a:t>
            </a:r>
            <a:r>
              <a:rPr lang="en-US" dirty="0" err="1"/>
              <a:t>modelo</a:t>
            </a:r>
            <a:r>
              <a:rPr lang="en-US" dirty="0"/>
              <a:t> do </a:t>
            </a:r>
            <a:r>
              <a:rPr lang="en-US" i="1" dirty="0"/>
              <a:t>Business Model canvas. </a:t>
            </a:r>
          </a:p>
          <a:p>
            <a:r>
              <a:rPr lang="en-US" dirty="0" err="1"/>
              <a:t>Curvas</a:t>
            </a:r>
            <a:r>
              <a:rPr lang="en-US" dirty="0"/>
              <a:t> de Valor</a:t>
            </a:r>
          </a:p>
          <a:p>
            <a:r>
              <a:rPr lang="en-US" dirty="0" err="1"/>
              <a:t>Avaliação</a:t>
            </a:r>
            <a:r>
              <a:rPr lang="en-US" dirty="0"/>
              <a:t> </a:t>
            </a:r>
            <a:r>
              <a:rPr lang="en-US" dirty="0" err="1"/>
              <a:t>da</a:t>
            </a:r>
            <a:r>
              <a:rPr lang="en-US" dirty="0"/>
              <a:t> </a:t>
            </a:r>
            <a:r>
              <a:rPr lang="en-US" dirty="0" err="1"/>
              <a:t>atractividade</a:t>
            </a:r>
            <a:r>
              <a:rPr lang="en-US" dirty="0"/>
              <a:t> de </a:t>
            </a:r>
            <a:r>
              <a:rPr lang="en-US" dirty="0" err="1"/>
              <a:t>oportunidades</a:t>
            </a:r>
            <a:r>
              <a:rPr lang="en-US" dirty="0"/>
              <a:t> de </a:t>
            </a:r>
            <a:r>
              <a:rPr lang="en-US" dirty="0" err="1"/>
              <a:t>negócio</a:t>
            </a:r>
            <a:r>
              <a:rPr lang="en-US" dirty="0"/>
              <a:t>.</a:t>
            </a:r>
          </a:p>
          <a:p>
            <a:r>
              <a:rPr lang="en-US" dirty="0" err="1"/>
              <a:t>Código</a:t>
            </a:r>
            <a:r>
              <a:rPr lang="en-US" dirty="0"/>
              <a:t> PI da UL.  </a:t>
            </a:r>
            <a:r>
              <a:rPr lang="en-US" dirty="0" err="1"/>
              <a:t>Protecção</a:t>
            </a:r>
            <a:r>
              <a:rPr lang="en-US" dirty="0"/>
              <a:t> da </a:t>
            </a:r>
            <a:r>
              <a:rPr lang="en-US" dirty="0" err="1"/>
              <a:t>propriedade</a:t>
            </a:r>
            <a:r>
              <a:rPr lang="en-US" dirty="0"/>
              <a:t> </a:t>
            </a:r>
            <a:r>
              <a:rPr lang="en-US" dirty="0" err="1"/>
              <a:t>intelectual</a:t>
            </a:r>
            <a:r>
              <a:rPr lang="en-US" dirty="0"/>
              <a:t>/</a:t>
            </a:r>
            <a:r>
              <a:rPr lang="en-US" dirty="0" err="1"/>
              <a:t>patentes</a:t>
            </a:r>
            <a:r>
              <a:rPr lang="en-US" dirty="0"/>
              <a:t>. </a:t>
            </a:r>
            <a:endParaRPr lang="pt-PT"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198FBBB-4BAF-694A-9A82-B50DBC397EA5}"/>
              </a:ext>
            </a:extLst>
          </p:cNvPr>
          <p:cNvSpPr>
            <a:spLocks noGrp="1"/>
          </p:cNvSpPr>
          <p:nvPr>
            <p:ph type="title"/>
          </p:nvPr>
        </p:nvSpPr>
        <p:spPr/>
        <p:txBody>
          <a:bodyPr/>
          <a:lstStyle/>
          <a:p>
            <a:r>
              <a:rPr lang="pt-PT" dirty="0"/>
              <a:t>HOW CAN YOU INCREASE VALUE EVEN MORE?</a:t>
            </a:r>
          </a:p>
        </p:txBody>
      </p:sp>
    </p:spTree>
    <p:extLst>
      <p:ext uri="{BB962C8B-B14F-4D97-AF65-F5344CB8AC3E}">
        <p14:creationId xmlns:p14="http://schemas.microsoft.com/office/powerpoint/2010/main" val="877116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Theory of Strategy developed by INSEAD teachers </a:t>
            </a:r>
            <a:r>
              <a:rPr lang="en-US" dirty="0" err="1"/>
              <a:t>W.Chan</a:t>
            </a:r>
            <a:r>
              <a:rPr lang="en-US" dirty="0"/>
              <a:t> Kim &amp; Renee </a:t>
            </a:r>
            <a:r>
              <a:rPr lang="en-US" dirty="0" err="1"/>
              <a:t>Maugbourne</a:t>
            </a:r>
            <a:r>
              <a:rPr lang="en-US" dirty="0"/>
              <a:t>.</a:t>
            </a:r>
          </a:p>
          <a:p>
            <a:endParaRPr lang="en-US" dirty="0"/>
          </a:p>
          <a:p>
            <a:r>
              <a:rPr lang="en-US" dirty="0">
                <a:solidFill>
                  <a:srgbClr val="FF0000"/>
                </a:solidFill>
              </a:rPr>
              <a:t>DO NOT </a:t>
            </a:r>
            <a:r>
              <a:rPr lang="en-US" dirty="0"/>
              <a:t>focus on competing in </a:t>
            </a:r>
            <a:r>
              <a:rPr lang="en-US" dirty="0">
                <a:solidFill>
                  <a:srgbClr val="FF0000"/>
                </a:solidFill>
              </a:rPr>
              <a:t>EXISTING MARKETS</a:t>
            </a:r>
          </a:p>
          <a:p>
            <a:endParaRPr lang="en-US" dirty="0"/>
          </a:p>
          <a:p>
            <a:r>
              <a:rPr lang="en-US" dirty="0"/>
              <a:t>Rather, focus on </a:t>
            </a:r>
            <a:r>
              <a:rPr lang="en-US" dirty="0">
                <a:solidFill>
                  <a:srgbClr val="FF0000"/>
                </a:solidFill>
              </a:rPr>
              <a:t>CREATING NEW MARKET SPACES </a:t>
            </a:r>
            <a:r>
              <a:rPr lang="en-US" dirty="0"/>
              <a:t>and making the competition </a:t>
            </a:r>
            <a:r>
              <a:rPr lang="en-US" dirty="0">
                <a:solidFill>
                  <a:srgbClr val="FF0000"/>
                </a:solidFill>
              </a:rPr>
              <a:t>IRRELEVANT</a:t>
            </a:r>
            <a:r>
              <a:rPr lang="en-US" dirty="0"/>
              <a:t>.</a:t>
            </a:r>
          </a:p>
        </p:txBody>
      </p:sp>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b="1" dirty="0">
                <a:solidFill>
                  <a:srgbClr val="21E2F3"/>
                </a:solidFill>
              </a:rPr>
              <a:t>BLUE OCEAN </a:t>
            </a:r>
            <a:r>
              <a:rPr lang="en-US" b="1" dirty="0">
                <a:solidFill>
                  <a:schemeClr val="tx2">
                    <a:lumMod val="60000"/>
                    <a:lumOff val="40000"/>
                  </a:schemeClr>
                </a:solidFill>
              </a:rPr>
              <a:t>STRATEGY</a:t>
            </a:r>
          </a:p>
        </p:txBody>
      </p:sp>
    </p:spTree>
    <p:extLst>
      <p:ext uri="{BB962C8B-B14F-4D97-AF65-F5344CB8AC3E}">
        <p14:creationId xmlns:p14="http://schemas.microsoft.com/office/powerpoint/2010/main" val="2740505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dirty="0">
                <a:solidFill>
                  <a:srgbClr val="21E2F3"/>
                </a:solidFill>
              </a:rPr>
              <a:t>BLUE OCEAN </a:t>
            </a:r>
            <a:r>
              <a:rPr lang="en-US" dirty="0" err="1">
                <a:solidFill>
                  <a:schemeClr val="tx2">
                    <a:lumMod val="60000"/>
                    <a:lumOff val="40000"/>
                  </a:schemeClr>
                </a:solidFill>
              </a:rPr>
              <a:t>Vs</a:t>
            </a:r>
            <a:r>
              <a:rPr lang="en-US" dirty="0">
                <a:solidFill>
                  <a:schemeClr val="tx2">
                    <a:lumMod val="60000"/>
                    <a:lumOff val="40000"/>
                  </a:schemeClr>
                </a:solidFill>
              </a:rPr>
              <a:t> </a:t>
            </a:r>
            <a:r>
              <a:rPr lang="en-US" dirty="0">
                <a:solidFill>
                  <a:srgbClr val="FF0000"/>
                </a:solidFill>
              </a:rPr>
              <a:t>RED OCEAN</a:t>
            </a:r>
          </a:p>
        </p:txBody>
      </p:sp>
      <p:pic>
        <p:nvPicPr>
          <p:cNvPr id="5" name="Picture 4"/>
          <p:cNvPicPr>
            <a:picLocks noChangeAspect="1"/>
          </p:cNvPicPr>
          <p:nvPr/>
        </p:nvPicPr>
        <p:blipFill rotWithShape="1">
          <a:blip r:embed="rId2"/>
          <a:srcRect l="2924" t="15596" r="2056" b="12519"/>
          <a:stretch/>
        </p:blipFill>
        <p:spPr>
          <a:xfrm>
            <a:off x="32324" y="1436257"/>
            <a:ext cx="8688680" cy="4929906"/>
          </a:xfrm>
          <a:prstGeom prst="rect">
            <a:avLst/>
          </a:prstGeom>
        </p:spPr>
      </p:pic>
    </p:spTree>
    <p:extLst>
      <p:ext uri="{BB962C8B-B14F-4D97-AF65-F5344CB8AC3E}">
        <p14:creationId xmlns:p14="http://schemas.microsoft.com/office/powerpoint/2010/main" val="388714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EXERCISE</a:t>
            </a:r>
            <a:r>
              <a:rPr lang="en-GB" dirty="0"/>
              <a:t> – VALUE CURVE</a:t>
            </a:r>
          </a:p>
        </p:txBody>
      </p:sp>
      <p:sp>
        <p:nvSpPr>
          <p:cNvPr id="3" name="TextBox 2"/>
          <p:cNvSpPr txBox="1"/>
          <p:nvPr/>
        </p:nvSpPr>
        <p:spPr>
          <a:xfrm>
            <a:off x="439149" y="1268760"/>
            <a:ext cx="8291264" cy="4585870"/>
          </a:xfrm>
          <a:prstGeom prst="rect">
            <a:avLst/>
          </a:prstGeom>
          <a:noFill/>
        </p:spPr>
        <p:txBody>
          <a:bodyPr wrap="square" rtlCol="0">
            <a:spAutoFit/>
          </a:bodyPr>
          <a:lstStyle/>
          <a:p>
            <a:r>
              <a:rPr lang="en-GB" sz="2400" dirty="0">
                <a:solidFill>
                  <a:srgbClr val="FF0000"/>
                </a:solidFill>
              </a:rPr>
              <a:t>Attribute identification</a:t>
            </a:r>
          </a:p>
          <a:p>
            <a:endParaRPr lang="en-GB" sz="2000" dirty="0">
              <a:solidFill>
                <a:srgbClr val="FF0000"/>
              </a:solidFill>
            </a:endParaRPr>
          </a:p>
          <a:p>
            <a:pPr marL="342900" indent="-342900">
              <a:buAutoNum type="arabicPeriod"/>
            </a:pPr>
            <a:r>
              <a:rPr lang="en-GB" sz="2400" dirty="0"/>
              <a:t>Get all the elements of your group together</a:t>
            </a:r>
          </a:p>
          <a:p>
            <a:endParaRPr lang="en-GB" sz="2000" dirty="0"/>
          </a:p>
          <a:p>
            <a:pPr marL="342900" indent="-342900">
              <a:buAutoNum type="arabicPeriod"/>
            </a:pPr>
            <a:r>
              <a:rPr lang="en-GB" sz="2400" dirty="0"/>
              <a:t>Each one will individually think and write on 5 post-it the 5 key differentiation factors from your competition</a:t>
            </a:r>
          </a:p>
          <a:p>
            <a:pPr marL="342900" indent="-342900">
              <a:buAutoNum type="arabicPeriod"/>
            </a:pPr>
            <a:endParaRPr lang="en-GB" sz="2000" dirty="0"/>
          </a:p>
          <a:p>
            <a:pPr marL="342900" indent="-342900">
              <a:buAutoNum type="arabicPeriod"/>
            </a:pPr>
            <a:r>
              <a:rPr lang="en-GB" sz="2400" dirty="0"/>
              <a:t>Put all post it together</a:t>
            </a:r>
          </a:p>
          <a:p>
            <a:endParaRPr lang="en-GB" sz="2000" dirty="0"/>
          </a:p>
          <a:p>
            <a:pPr marL="342900" indent="-342900">
              <a:buAutoNum type="arabicPeriod"/>
            </a:pPr>
            <a:r>
              <a:rPr lang="en-GB" sz="2400" dirty="0"/>
              <a:t>Group the post it in similarity attributes groups</a:t>
            </a:r>
          </a:p>
          <a:p>
            <a:pPr marL="342900" indent="-342900">
              <a:buAutoNum type="arabicPeriod"/>
            </a:pPr>
            <a:endParaRPr lang="en-GB" sz="2000" dirty="0"/>
          </a:p>
          <a:p>
            <a:pPr marL="342900" indent="-342900">
              <a:buAutoNum type="arabicPeriod"/>
            </a:pPr>
            <a:r>
              <a:rPr lang="en-GB" sz="2400" dirty="0"/>
              <a:t>Select the most relevant 8 and build your value curve (scale 1-7)</a:t>
            </a:r>
          </a:p>
        </p:txBody>
      </p:sp>
    </p:spTree>
    <p:extLst>
      <p:ext uri="{BB962C8B-B14F-4D97-AF65-F5344CB8AC3E}">
        <p14:creationId xmlns:p14="http://schemas.microsoft.com/office/powerpoint/2010/main" val="882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 ATTRIBUTES</a:t>
            </a:r>
          </a:p>
        </p:txBody>
      </p:sp>
      <p:sp>
        <p:nvSpPr>
          <p:cNvPr id="5" name="Content Placeholder 2"/>
          <p:cNvSpPr>
            <a:spLocks noGrp="1"/>
          </p:cNvSpPr>
          <p:nvPr>
            <p:ph idx="1"/>
          </p:nvPr>
        </p:nvSpPr>
        <p:spPr>
          <a:xfrm>
            <a:off x="457200" y="1600200"/>
            <a:ext cx="4199130" cy="4525963"/>
          </a:xfrm>
        </p:spPr>
        <p:txBody>
          <a:bodyPr>
            <a:normAutofit fontScale="92500" lnSpcReduction="10000"/>
          </a:bodyPr>
          <a:lstStyle/>
          <a:p>
            <a:r>
              <a:rPr lang="en-US" dirty="0"/>
              <a:t>Design</a:t>
            </a:r>
          </a:p>
          <a:p>
            <a:r>
              <a:rPr lang="en-US" dirty="0"/>
              <a:t>Convenience</a:t>
            </a:r>
          </a:p>
          <a:p>
            <a:r>
              <a:rPr lang="en-US" dirty="0"/>
              <a:t>Availability</a:t>
            </a:r>
          </a:p>
          <a:p>
            <a:r>
              <a:rPr lang="en-US" dirty="0"/>
              <a:t>Price</a:t>
            </a:r>
          </a:p>
          <a:p>
            <a:r>
              <a:rPr lang="en-US" dirty="0"/>
              <a:t>Exclusivity</a:t>
            </a:r>
          </a:p>
          <a:p>
            <a:r>
              <a:rPr lang="en-US" dirty="0"/>
              <a:t>Personalized</a:t>
            </a:r>
          </a:p>
          <a:p>
            <a:r>
              <a:rPr lang="en-US" dirty="0"/>
              <a:t>Faster access</a:t>
            </a:r>
          </a:p>
          <a:p>
            <a:r>
              <a:rPr lang="en-US" dirty="0"/>
              <a:t>Eco-</a:t>
            </a:r>
            <a:r>
              <a:rPr lang="en-US" dirty="0" err="1"/>
              <a:t>labbeled</a:t>
            </a:r>
            <a:endParaRPr lang="en-US" dirty="0"/>
          </a:p>
          <a:p>
            <a:r>
              <a:rPr lang="en-US" dirty="0"/>
              <a:t>Organic</a:t>
            </a:r>
          </a:p>
          <a:p>
            <a:endParaRPr lang="en-US" dirty="0"/>
          </a:p>
        </p:txBody>
      </p:sp>
      <p:sp>
        <p:nvSpPr>
          <p:cNvPr id="6" name="Content Placeholder 2"/>
          <p:cNvSpPr txBox="1">
            <a:spLocks/>
          </p:cNvSpPr>
          <p:nvPr/>
        </p:nvSpPr>
        <p:spPr>
          <a:xfrm>
            <a:off x="5270500" y="1600200"/>
            <a:ext cx="3299612" cy="4525963"/>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Simplicity</a:t>
            </a:r>
          </a:p>
          <a:p>
            <a:r>
              <a:rPr lang="en-US" dirty="0"/>
              <a:t>Ambience</a:t>
            </a:r>
          </a:p>
          <a:p>
            <a:r>
              <a:rPr lang="en-US" dirty="0"/>
              <a:t>Fun</a:t>
            </a:r>
          </a:p>
          <a:p>
            <a:r>
              <a:rPr lang="en-US" dirty="0"/>
              <a:t>Knowledge access</a:t>
            </a:r>
          </a:p>
          <a:p>
            <a:r>
              <a:rPr lang="en-US" dirty="0"/>
              <a:t>Quality</a:t>
            </a:r>
          </a:p>
          <a:p>
            <a:r>
              <a:rPr lang="en-US" dirty="0"/>
              <a:t>Capacity</a:t>
            </a:r>
          </a:p>
          <a:p>
            <a:r>
              <a:rPr lang="en-US" dirty="0"/>
              <a:t>Variety</a:t>
            </a:r>
          </a:p>
          <a:p>
            <a:r>
              <a:rPr lang="en-US" dirty="0"/>
              <a:t>Location</a:t>
            </a:r>
            <a:r>
              <a:rPr lang="is-IS" dirty="0"/>
              <a:t>…</a:t>
            </a:r>
            <a:endParaRPr lang="en-US" dirty="0"/>
          </a:p>
        </p:txBody>
      </p:sp>
    </p:spTree>
    <p:extLst>
      <p:ext uri="{BB962C8B-B14F-4D97-AF65-F5344CB8AC3E}">
        <p14:creationId xmlns:p14="http://schemas.microsoft.com/office/powerpoint/2010/main" val="1051526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VALUE CURVE</a:t>
            </a:r>
          </a:p>
        </p:txBody>
      </p:sp>
      <p:sp>
        <p:nvSpPr>
          <p:cNvPr id="3" name="TextBox 2"/>
          <p:cNvSpPr txBox="1"/>
          <p:nvPr/>
        </p:nvSpPr>
        <p:spPr>
          <a:xfrm>
            <a:off x="439149" y="1417638"/>
            <a:ext cx="8291264" cy="3046988"/>
          </a:xfrm>
          <a:prstGeom prst="rect">
            <a:avLst/>
          </a:prstGeom>
          <a:noFill/>
        </p:spPr>
        <p:txBody>
          <a:bodyPr wrap="square" rtlCol="0">
            <a:spAutoFit/>
          </a:bodyPr>
          <a:lstStyle/>
          <a:p>
            <a:r>
              <a:rPr lang="en-GB" sz="2400" dirty="0">
                <a:solidFill>
                  <a:srgbClr val="FF0000"/>
                </a:solidFill>
              </a:rPr>
              <a:t>Questions you should ask (Francis </a:t>
            </a:r>
            <a:r>
              <a:rPr lang="en-GB" sz="2400" dirty="0" err="1">
                <a:solidFill>
                  <a:srgbClr val="FF0000"/>
                </a:solidFill>
              </a:rPr>
              <a:t>Frei</a:t>
            </a:r>
            <a:r>
              <a:rPr lang="en-GB" sz="2400" dirty="0">
                <a:solidFill>
                  <a:srgbClr val="FF0000"/>
                </a:solidFill>
              </a:rPr>
              <a:t>)</a:t>
            </a:r>
          </a:p>
          <a:p>
            <a:endParaRPr lang="en-GB" sz="2400" dirty="0">
              <a:solidFill>
                <a:srgbClr val="FF0000"/>
              </a:solidFill>
            </a:endParaRPr>
          </a:p>
          <a:p>
            <a:pPr marL="342900" indent="-342900">
              <a:buAutoNum type="arabicPeriod"/>
            </a:pPr>
            <a:r>
              <a:rPr lang="en-GB" sz="2400" dirty="0"/>
              <a:t>What is the experience your clients want?</a:t>
            </a:r>
          </a:p>
          <a:p>
            <a:pPr marL="342900" indent="-342900">
              <a:buAutoNum type="arabicPeriod"/>
            </a:pPr>
            <a:endParaRPr lang="en-GB" sz="2400" dirty="0"/>
          </a:p>
          <a:p>
            <a:pPr marL="342900" indent="-342900">
              <a:buAutoNum type="arabicPeriod"/>
            </a:pPr>
            <a:r>
              <a:rPr lang="en-GB" sz="2400" dirty="0"/>
              <a:t>What are the attributes your clients value the most?</a:t>
            </a:r>
          </a:p>
          <a:p>
            <a:endParaRPr lang="en-GB" sz="2400" dirty="0"/>
          </a:p>
          <a:p>
            <a:pPr marL="342900" indent="-342900">
              <a:buAutoNum type="arabicPeriod"/>
            </a:pPr>
            <a:r>
              <a:rPr lang="en-GB" sz="2400" dirty="0"/>
              <a:t>Can we distinguish ourselves from our competition by the experience we can provide our clients?</a:t>
            </a:r>
          </a:p>
        </p:txBody>
      </p:sp>
    </p:spTree>
    <p:extLst>
      <p:ext uri="{BB962C8B-B14F-4D97-AF65-F5344CB8AC3E}">
        <p14:creationId xmlns:p14="http://schemas.microsoft.com/office/powerpoint/2010/main" val="36240890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195F05C-EEEC-1741-A390-FA3CB7D7E4E8}"/>
              </a:ext>
            </a:extLst>
          </p:cNvPr>
          <p:cNvSpPr>
            <a:spLocks noGrp="1"/>
          </p:cNvSpPr>
          <p:nvPr>
            <p:ph type="title"/>
          </p:nvPr>
        </p:nvSpPr>
        <p:spPr/>
        <p:txBody>
          <a:bodyPr/>
          <a:lstStyle/>
          <a:p>
            <a:r>
              <a:rPr lang="pt-PT" dirty="0"/>
              <a:t>WHAT WE WANT YOU TO DO!</a:t>
            </a:r>
          </a:p>
        </p:txBody>
      </p:sp>
    </p:spTree>
    <p:extLst>
      <p:ext uri="{BB962C8B-B14F-4D97-AF65-F5344CB8AC3E}">
        <p14:creationId xmlns:p14="http://schemas.microsoft.com/office/powerpoint/2010/main" val="4237808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0" y="571500"/>
            <a:ext cx="9144000" cy="5715000"/>
          </a:xfrm>
          <a:prstGeom prst="rect">
            <a:avLst/>
          </a:prstGeom>
        </p:spPr>
      </p:pic>
    </p:spTree>
    <p:extLst>
      <p:ext uri="{BB962C8B-B14F-4D97-AF65-F5344CB8AC3E}">
        <p14:creationId xmlns:p14="http://schemas.microsoft.com/office/powerpoint/2010/main" val="1551705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WHAT CAN I TEST?</a:t>
            </a:r>
          </a:p>
        </p:txBody>
      </p:sp>
      <p:sp>
        <p:nvSpPr>
          <p:cNvPr id="5" name="Content Placeholder 3"/>
          <p:cNvSpPr txBox="1">
            <a:spLocks/>
          </p:cNvSpPr>
          <p:nvPr/>
        </p:nvSpPr>
        <p:spPr>
          <a:xfrm>
            <a:off x="560784" y="1196752"/>
            <a:ext cx="7467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mj-lt"/>
              <a:buAutoNum type="arabicPeriod"/>
            </a:pPr>
            <a:r>
              <a:rPr lang="en-US" dirty="0"/>
              <a:t>Interest &amp; relevance</a:t>
            </a:r>
          </a:p>
          <a:p>
            <a:pPr marL="514350" indent="-514350">
              <a:buFont typeface="+mj-lt"/>
              <a:buAutoNum type="arabicPeriod"/>
            </a:pPr>
            <a:r>
              <a:rPr lang="en-US" dirty="0"/>
              <a:t>Willingness &amp; ability to pay</a:t>
            </a:r>
          </a:p>
          <a:p>
            <a:pPr marL="514350" indent="-514350">
              <a:buFont typeface="+mj-lt"/>
              <a:buAutoNum type="arabicPeriod"/>
            </a:pPr>
            <a:r>
              <a:rPr lang="en-US" dirty="0"/>
              <a:t>Preferences &amp; priorities</a:t>
            </a:r>
            <a:endParaRPr lang="pt-PT" dirty="0"/>
          </a:p>
        </p:txBody>
      </p:sp>
      <p:pic>
        <p:nvPicPr>
          <p:cNvPr id="3" name="Imagem 2"/>
          <p:cNvPicPr>
            <a:picLocks noChangeAspect="1"/>
          </p:cNvPicPr>
          <p:nvPr/>
        </p:nvPicPr>
        <p:blipFill rotWithShape="1">
          <a:blip r:embed="rId3"/>
          <a:srcRect t="2056" b="2655"/>
          <a:stretch/>
        </p:blipFill>
        <p:spPr>
          <a:xfrm>
            <a:off x="2051720" y="3404176"/>
            <a:ext cx="5049924" cy="3356992"/>
          </a:xfrm>
          <a:prstGeom prst="rect">
            <a:avLst/>
          </a:prstGeom>
        </p:spPr>
      </p:pic>
    </p:spTree>
    <p:extLst>
      <p:ext uri="{BB962C8B-B14F-4D97-AF65-F5344CB8AC3E}">
        <p14:creationId xmlns:p14="http://schemas.microsoft.com/office/powerpoint/2010/main" val="796841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INTEREST &amp; RELEVANCE</a:t>
            </a:r>
          </a:p>
        </p:txBody>
      </p:sp>
      <p:sp>
        <p:nvSpPr>
          <p:cNvPr id="5" name="Content Placeholder 3"/>
          <p:cNvSpPr txBox="1">
            <a:spLocks/>
          </p:cNvSpPr>
          <p:nvPr/>
        </p:nvSpPr>
        <p:spPr>
          <a:xfrm>
            <a:off x="569938" y="2132910"/>
            <a:ext cx="7467600" cy="17406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Polls</a:t>
            </a:r>
          </a:p>
          <a:p>
            <a:r>
              <a:rPr lang="en-US" dirty="0"/>
              <a:t>Ad Tracking</a:t>
            </a:r>
          </a:p>
          <a:p>
            <a:r>
              <a:rPr lang="en-US" dirty="0"/>
              <a:t>Landing Pages</a:t>
            </a:r>
            <a:endParaRPr lang="pt-PT" dirty="0"/>
          </a:p>
        </p:txBody>
      </p:sp>
      <p:sp>
        <p:nvSpPr>
          <p:cNvPr id="2" name="Retângulo 1"/>
          <p:cNvSpPr/>
          <p:nvPr/>
        </p:nvSpPr>
        <p:spPr>
          <a:xfrm>
            <a:off x="535313" y="1046829"/>
            <a:ext cx="5909828"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show </a:t>
            </a:r>
            <a:r>
              <a:rPr lang="pt-PT" i="1" dirty="0" err="1">
                <a:solidFill>
                  <a:srgbClr val="221E1F"/>
                </a:solidFill>
                <a:latin typeface="Arial" charset="0"/>
                <a:ea typeface="Arial" charset="0"/>
                <a:cs typeface="Arial" charset="0"/>
              </a:rPr>
              <a:t>interest</a:t>
            </a:r>
            <a:r>
              <a:rPr lang="pt-PT" i="1" dirty="0">
                <a:solidFill>
                  <a:srgbClr val="221E1F"/>
                </a:solidFill>
                <a:latin typeface="Arial" charset="0"/>
                <a:ea typeface="Arial" charset="0"/>
                <a:cs typeface="Arial" charset="0"/>
              </a:rPr>
              <a:t> in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ideas</a:t>
            </a:r>
            <a:endParaRPr lang="pt-PT" i="1" dirty="0">
              <a:solidFill>
                <a:srgbClr val="221E1F"/>
              </a:solidFill>
              <a:latin typeface="Arial" charset="0"/>
              <a:ea typeface="Arial" charset="0"/>
              <a:cs typeface="Arial" charset="0"/>
            </a:endParaRPr>
          </a:p>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ideas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relevant</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them</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interested</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enough</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perform</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an</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action</a:t>
            </a:r>
            <a:r>
              <a:rPr lang="pt-PT" i="1" dirty="0">
                <a:solidFill>
                  <a:srgbClr val="221E1F"/>
                </a:solidFill>
                <a:latin typeface="Arial" charset="0"/>
                <a:ea typeface="Arial" charset="0"/>
                <a:cs typeface="Arial" charset="0"/>
              </a:rPr>
              <a:t>? </a:t>
            </a:r>
            <a:endParaRPr lang="pt-PT" i="1" dirty="0">
              <a:latin typeface="Arial" charset="0"/>
              <a:ea typeface="Arial" charset="0"/>
              <a:cs typeface="Arial" charset="0"/>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4306268"/>
            <a:ext cx="1847122" cy="2016224"/>
          </a:xfrm>
          <a:prstGeom prst="rect">
            <a:avLst/>
          </a:prstGeom>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348" y="4535464"/>
            <a:ext cx="3070780" cy="1839022"/>
          </a:xfrm>
          <a:prstGeom prst="rect">
            <a:avLst/>
          </a:prstGeom>
        </p:spPr>
      </p:pic>
      <p:pic>
        <p:nvPicPr>
          <p:cNvPr id="7" name="Imagem 6"/>
          <p:cNvPicPr>
            <a:picLocks noChangeAspect="1"/>
          </p:cNvPicPr>
          <p:nvPr/>
        </p:nvPicPr>
        <p:blipFill rotWithShape="1">
          <a:blip r:embed="rId5">
            <a:extLst>
              <a:ext uri="{28A0092B-C50C-407E-A947-70E740481C1C}">
                <a14:useLocalDpi xmlns:a14="http://schemas.microsoft.com/office/drawing/2010/main" val="0"/>
              </a:ext>
            </a:extLst>
          </a:blip>
          <a:srcRect l="4554" r="8004"/>
          <a:stretch/>
        </p:blipFill>
        <p:spPr>
          <a:xfrm>
            <a:off x="6227911" y="4306268"/>
            <a:ext cx="2458209" cy="2068218"/>
          </a:xfrm>
          <a:prstGeom prst="rect">
            <a:avLst/>
          </a:prstGeom>
        </p:spPr>
      </p:pic>
      <p:pic>
        <p:nvPicPr>
          <p:cNvPr id="8" name="Imagem 7"/>
          <p:cNvPicPr>
            <a:picLocks noChangeAspect="1"/>
          </p:cNvPicPr>
          <p:nvPr/>
        </p:nvPicPr>
        <p:blipFill>
          <a:blip r:embed="rId6"/>
          <a:stretch>
            <a:fillRect/>
          </a:stretch>
        </p:blipFill>
        <p:spPr>
          <a:xfrm>
            <a:off x="5620821" y="2202402"/>
            <a:ext cx="3065299" cy="1888887"/>
          </a:xfrm>
          <a:prstGeom prst="rect">
            <a:avLst/>
          </a:prstGeom>
        </p:spPr>
      </p:pic>
    </p:spTree>
    <p:extLst>
      <p:ext uri="{BB962C8B-B14F-4D97-AF65-F5344CB8AC3E}">
        <p14:creationId xmlns:p14="http://schemas.microsoft.com/office/powerpoint/2010/main" val="1449954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774E249-5F8B-2342-9F2B-422087CC5A85}"/>
              </a:ext>
            </a:extLst>
          </p:cNvPr>
          <p:cNvPicPr>
            <a:picLocks noChangeAspect="1"/>
          </p:cNvPicPr>
          <p:nvPr/>
        </p:nvPicPr>
        <p:blipFill>
          <a:blip r:embed="rId2"/>
          <a:stretch>
            <a:fillRect/>
          </a:stretch>
        </p:blipFill>
        <p:spPr>
          <a:xfrm>
            <a:off x="0" y="381000"/>
            <a:ext cx="9144000" cy="6096000"/>
          </a:xfrm>
          <a:prstGeom prst="rect">
            <a:avLst/>
          </a:prstGeom>
        </p:spPr>
      </p:pic>
    </p:spTree>
    <p:extLst>
      <p:ext uri="{BB962C8B-B14F-4D97-AF65-F5344CB8AC3E}">
        <p14:creationId xmlns:p14="http://schemas.microsoft.com/office/powerpoint/2010/main" val="3567582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WILLINGNESS &amp; ABILITY TO PAY</a:t>
            </a:r>
          </a:p>
        </p:txBody>
      </p:sp>
      <p:sp>
        <p:nvSpPr>
          <p:cNvPr id="5" name="Content Placeholder 3"/>
          <p:cNvSpPr txBox="1">
            <a:spLocks/>
          </p:cNvSpPr>
          <p:nvPr/>
        </p:nvSpPr>
        <p:spPr>
          <a:xfrm>
            <a:off x="541338" y="2708920"/>
            <a:ext cx="7467600" cy="21888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“Fake” Sales</a:t>
            </a:r>
          </a:p>
          <a:p>
            <a:r>
              <a:rPr lang="en-US" dirty="0"/>
              <a:t>Pre-Sales</a:t>
            </a:r>
          </a:p>
          <a:p>
            <a:r>
              <a:rPr lang="en-US" dirty="0"/>
              <a:t>Minimum Viable Products</a:t>
            </a:r>
            <a:endParaRPr lang="pt-PT" dirty="0"/>
          </a:p>
        </p:txBody>
      </p:sp>
      <p:sp>
        <p:nvSpPr>
          <p:cNvPr id="7" name="Retângulo 6"/>
          <p:cNvSpPr/>
          <p:nvPr/>
        </p:nvSpPr>
        <p:spPr>
          <a:xfrm>
            <a:off x="541338" y="1065677"/>
            <a:ext cx="7991102"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Are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interested</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enough</a:t>
            </a:r>
            <a:r>
              <a:rPr lang="pt-PT" i="1" dirty="0">
                <a:solidFill>
                  <a:srgbClr val="221E1F"/>
                </a:solidFill>
                <a:latin typeface="Arial" charset="0"/>
                <a:ea typeface="Arial" charset="0"/>
                <a:cs typeface="Arial" charset="0"/>
              </a:rPr>
              <a:t> in </a:t>
            </a:r>
            <a:r>
              <a:rPr lang="pt-PT" i="1" dirty="0" err="1">
                <a:solidFill>
                  <a:srgbClr val="221E1F"/>
                </a:solidFill>
                <a:latin typeface="Arial" charset="0"/>
                <a:ea typeface="Arial" charset="0"/>
                <a:cs typeface="Arial" charset="0"/>
              </a:rPr>
              <a:t>the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features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of</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proposition</a:t>
            </a:r>
            <a:r>
              <a:rPr lang="pt-PT" i="1" dirty="0">
                <a:solidFill>
                  <a:srgbClr val="221E1F"/>
                </a:solidFill>
                <a:latin typeface="Arial" charset="0"/>
                <a:ea typeface="Arial" charset="0"/>
                <a:cs typeface="Arial" charset="0"/>
              </a:rPr>
              <a:t> to </a:t>
            </a:r>
            <a:r>
              <a:rPr lang="pt-PT" i="1" dirty="0" err="1">
                <a:solidFill>
                  <a:srgbClr val="221E1F"/>
                </a:solidFill>
                <a:latin typeface="Arial" charset="0"/>
                <a:ea typeface="Arial" charset="0"/>
                <a:cs typeface="Arial" charset="0"/>
              </a:rPr>
              <a:t>buy</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Will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put</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their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money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where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there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mouth</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is</a:t>
            </a:r>
            <a:r>
              <a:rPr lang="pt-PT" i="1" dirty="0">
                <a:solidFill>
                  <a:srgbClr val="221E1F"/>
                </a:solidFill>
                <a:latin typeface="Arial" charset="0"/>
                <a:ea typeface="Arial" charset="0"/>
                <a:cs typeface="Arial" charset="0"/>
              </a:rPr>
              <a:t>?</a:t>
            </a: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08" y="5157192"/>
            <a:ext cx="2594712" cy="552882"/>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6096" y="3883967"/>
            <a:ext cx="3600400" cy="2852625"/>
          </a:xfrm>
          <a:prstGeom prst="rect">
            <a:avLst/>
          </a:prstGeom>
        </p:spPr>
      </p:pic>
    </p:spTree>
    <p:extLst>
      <p:ext uri="{BB962C8B-B14F-4D97-AF65-F5344CB8AC3E}">
        <p14:creationId xmlns:p14="http://schemas.microsoft.com/office/powerpoint/2010/main" val="1155693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PREFERENCIES &amp; PRIORITIES</a:t>
            </a:r>
          </a:p>
        </p:txBody>
      </p:sp>
      <p:sp>
        <p:nvSpPr>
          <p:cNvPr id="5" name="Content Placeholder 3"/>
          <p:cNvSpPr txBox="1">
            <a:spLocks/>
          </p:cNvSpPr>
          <p:nvPr/>
        </p:nvSpPr>
        <p:spPr>
          <a:xfrm>
            <a:off x="560784" y="2305981"/>
            <a:ext cx="7467600" cy="126703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Split Testing</a:t>
            </a:r>
          </a:p>
          <a:p>
            <a:r>
              <a:rPr lang="en-US" dirty="0"/>
              <a:t>Innovation Games®</a:t>
            </a:r>
            <a:endParaRPr lang="pt-PT" dirty="0"/>
          </a:p>
        </p:txBody>
      </p:sp>
      <p:sp>
        <p:nvSpPr>
          <p:cNvPr id="7" name="Retângulo 6"/>
          <p:cNvSpPr/>
          <p:nvPr/>
        </p:nvSpPr>
        <p:spPr>
          <a:xfrm>
            <a:off x="541338" y="1173923"/>
            <a:ext cx="8602662" cy="923330"/>
          </a:xfrm>
          <a:prstGeom prst="rect">
            <a:avLst/>
          </a:prstGeom>
          <a:solidFill>
            <a:srgbClr val="F0F0F0"/>
          </a:solidFill>
        </p:spPr>
        <p:txBody>
          <a:bodyPr wrap="square">
            <a:spAutoFit/>
          </a:bodyPr>
          <a:lstStyle/>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Which</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features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of</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your</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proposition</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potential</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customers</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prefer</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What</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really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value</a:t>
            </a:r>
            <a:r>
              <a:rPr lang="pt-PT" i="1" dirty="0">
                <a:solidFill>
                  <a:srgbClr val="221E1F"/>
                </a:solidFill>
                <a:latin typeface="Arial" charset="0"/>
                <a:ea typeface="Arial" charset="0"/>
                <a:cs typeface="Arial" charset="0"/>
              </a:rPr>
              <a:t>?</a:t>
            </a:r>
          </a:p>
          <a:p>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What</a:t>
            </a:r>
            <a:r>
              <a:rPr lang="pt-PT" i="1" dirty="0">
                <a:solidFill>
                  <a:srgbClr val="221E1F"/>
                </a:solidFill>
                <a:latin typeface="Arial" charset="0"/>
                <a:ea typeface="Arial" charset="0"/>
                <a:cs typeface="Arial" charset="0"/>
              </a:rPr>
              <a:t> do </a:t>
            </a:r>
            <a:r>
              <a:rPr lang="pt-PT" i="1" dirty="0" err="1">
                <a:solidFill>
                  <a:srgbClr val="221E1F"/>
                </a:solidFill>
                <a:latin typeface="Arial" charset="0"/>
                <a:ea typeface="Arial" charset="0"/>
                <a:cs typeface="Arial" charset="0"/>
              </a:rPr>
              <a:t>they</a:t>
            </a:r>
            <a:r>
              <a:rPr lang="pt-PT" i="1" dirty="0">
                <a:solidFill>
                  <a:srgbClr val="221E1F"/>
                </a:solidFill>
                <a:latin typeface="Arial" charset="0"/>
                <a:ea typeface="Arial" charset="0"/>
                <a:cs typeface="Arial" charset="0"/>
              </a:rPr>
              <a:t> </a:t>
            </a:r>
            <a:r>
              <a:rPr lang="pt-PT" i="1" dirty="0" err="1">
                <a:solidFill>
                  <a:srgbClr val="221E1F"/>
                </a:solidFill>
                <a:latin typeface="Arial" charset="0"/>
                <a:ea typeface="Arial" charset="0"/>
                <a:cs typeface="Arial" charset="0"/>
              </a:rPr>
              <a:t>prioritize</a:t>
            </a:r>
            <a:r>
              <a:rPr lang="pt-PT" i="1" dirty="0">
                <a:solidFill>
                  <a:srgbClr val="221E1F"/>
                </a:solidFill>
                <a:latin typeface="Arial" charset="0"/>
                <a:ea typeface="Arial" charset="0"/>
                <a:cs typeface="Arial" charset="0"/>
              </a:rPr>
              <a:t>?</a:t>
            </a:r>
          </a:p>
        </p:txBody>
      </p:sp>
      <p:pic>
        <p:nvPicPr>
          <p:cNvPr id="3" name="Imagem 2"/>
          <p:cNvPicPr>
            <a:picLocks noChangeAspect="1"/>
          </p:cNvPicPr>
          <p:nvPr/>
        </p:nvPicPr>
        <p:blipFill>
          <a:blip r:embed="rId3"/>
          <a:stretch>
            <a:fillRect/>
          </a:stretch>
        </p:blipFill>
        <p:spPr>
          <a:xfrm>
            <a:off x="2055214" y="3573016"/>
            <a:ext cx="5033572" cy="2967735"/>
          </a:xfrm>
          <a:prstGeom prst="rect">
            <a:avLst/>
          </a:prstGeom>
        </p:spPr>
      </p:pic>
    </p:spTree>
    <p:extLst>
      <p:ext uri="{BB962C8B-B14F-4D97-AF65-F5344CB8AC3E}">
        <p14:creationId xmlns:p14="http://schemas.microsoft.com/office/powerpoint/2010/main" val="84834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052736"/>
            <a:ext cx="4032448" cy="5683316"/>
          </a:xfrm>
          <a:prstGeom prst="rect">
            <a:avLst/>
          </a:prstGeom>
        </p:spPr>
      </p:pic>
      <p:sp>
        <p:nvSpPr>
          <p:cNvPr id="6" name="Title 1"/>
          <p:cNvSpPr txBox="1">
            <a:spLocks/>
          </p:cNvSpPr>
          <p:nvPr/>
        </p:nvSpPr>
        <p:spPr>
          <a:xfrm>
            <a:off x="457200" y="229759"/>
            <a:ext cx="8229600" cy="735436"/>
          </a:xfrm>
          <a:prstGeom prst="rect">
            <a:avLst/>
          </a:prstGeom>
        </p:spPr>
        <p:txBody>
          <a:bodyPr vert="horz" lIns="45720" rIns="45720" anchor="ctr">
            <a:normAutofit fontScale="92500" lnSpcReduction="10000"/>
          </a:bodyPr>
          <a:lstStyle>
            <a:defPPr>
              <a:defRPr lang="en-US"/>
            </a:defPPr>
            <a:lvl1pPr>
              <a:spcBef>
                <a:spcPct val="0"/>
              </a:spcBef>
              <a:buNone/>
              <a:defRPr kumimoji="0" sz="4600">
                <a:latin typeface="+mj-lt"/>
                <a:ea typeface="+mj-ea"/>
                <a:cs typeface="+mj-cs"/>
              </a:defRPr>
            </a:lvl1pPr>
          </a:lstStyle>
          <a:p>
            <a:r>
              <a:rPr lang="en-US" dirty="0">
                <a:latin typeface="Franklin Gothic Book" charset="0"/>
                <a:ea typeface="Franklin Gothic Book" charset="0"/>
                <a:cs typeface="Franklin Gothic Book" charset="0"/>
              </a:rPr>
              <a:t>TESTING MY HYPOTHESIS</a:t>
            </a:r>
          </a:p>
        </p:txBody>
      </p:sp>
    </p:spTree>
    <p:extLst>
      <p:ext uri="{BB962C8B-B14F-4D97-AF65-F5344CB8AC3E}">
        <p14:creationId xmlns:p14="http://schemas.microsoft.com/office/powerpoint/2010/main" val="1604861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HOMEWORK</a:t>
            </a:r>
          </a:p>
        </p:txBody>
      </p:sp>
      <p:sp>
        <p:nvSpPr>
          <p:cNvPr id="3" name="Content Placeholder 2"/>
          <p:cNvSpPr>
            <a:spLocks noGrp="1"/>
          </p:cNvSpPr>
          <p:nvPr>
            <p:ph idx="1"/>
          </p:nvPr>
        </p:nvSpPr>
        <p:spPr/>
        <p:txBody>
          <a:bodyPr>
            <a:normAutofit fontScale="92500"/>
          </a:bodyPr>
          <a:lstStyle/>
          <a:p>
            <a:pPr marL="550926" indent="-514350">
              <a:buAutoNum type="arabicPeriod"/>
            </a:pPr>
            <a:r>
              <a:rPr lang="en-GB" dirty="0">
                <a:solidFill>
                  <a:srgbClr val="000000"/>
                </a:solidFill>
              </a:rPr>
              <a:t>Get to know your industry and competitors</a:t>
            </a:r>
          </a:p>
          <a:p>
            <a:pPr marL="36576" indent="0">
              <a:buNone/>
            </a:pPr>
            <a:endParaRPr lang="en-GB" dirty="0">
              <a:solidFill>
                <a:srgbClr val="000000"/>
              </a:solidFill>
            </a:endParaRPr>
          </a:p>
          <a:p>
            <a:pPr marL="550926" indent="-514350">
              <a:buAutoNum type="arabicPeriod"/>
            </a:pPr>
            <a:r>
              <a:rPr lang="en-GB" dirty="0">
                <a:solidFill>
                  <a:srgbClr val="000000"/>
                </a:solidFill>
              </a:rPr>
              <a:t>Select the 2 most relevant ones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Compare your project to those competitors</a:t>
            </a:r>
          </a:p>
          <a:p>
            <a:pPr marL="550926" indent="-514350">
              <a:buAutoNum type="arabicPeriod"/>
            </a:pPr>
            <a:endParaRPr lang="en-GB" dirty="0">
              <a:solidFill>
                <a:srgbClr val="000000"/>
              </a:solidFill>
            </a:endParaRPr>
          </a:p>
          <a:p>
            <a:pPr marL="550926" indent="-514350">
              <a:buAutoNum type="arabicPeriod"/>
            </a:pPr>
            <a:r>
              <a:rPr lang="en-GB" dirty="0">
                <a:solidFill>
                  <a:srgbClr val="000000"/>
                </a:solidFill>
              </a:rPr>
              <a:t>Build your comparable value curve and learn your strategy/value</a:t>
            </a:r>
          </a:p>
        </p:txBody>
      </p:sp>
    </p:spTree>
    <p:extLst>
      <p:ext uri="{BB962C8B-B14F-4D97-AF65-F5344CB8AC3E}">
        <p14:creationId xmlns:p14="http://schemas.microsoft.com/office/powerpoint/2010/main" val="243523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457200" y="1300163"/>
            <a:ext cx="8686800" cy="5557837"/>
          </a:xfrm>
        </p:spPr>
        <p:txBody>
          <a:bodyPr>
            <a:normAutofit/>
          </a:bodyPr>
          <a:lstStyle/>
          <a:p>
            <a:endParaRPr lang="en-US" dirty="0"/>
          </a:p>
          <a:p>
            <a:r>
              <a:rPr lang="en-US" dirty="0"/>
              <a:t>Built your 1</a:t>
            </a:r>
            <a:r>
              <a:rPr lang="en-US" baseline="30000" dirty="0"/>
              <a:t>st</a:t>
            </a:r>
            <a:r>
              <a:rPr lang="en-US" dirty="0"/>
              <a:t> BMC</a:t>
            </a:r>
          </a:p>
          <a:p>
            <a:endParaRPr lang="en-US" dirty="0"/>
          </a:p>
          <a:p>
            <a:r>
              <a:rPr lang="en-US" dirty="0"/>
              <a:t>What are your hypothesis? Define all possible!</a:t>
            </a:r>
          </a:p>
          <a:p>
            <a:pPr lvl="1"/>
            <a:r>
              <a:rPr lang="en-US" dirty="0"/>
              <a:t>Choose the 3 most important/risky ones!</a:t>
            </a:r>
          </a:p>
          <a:p>
            <a:endParaRPr lang="en-US" dirty="0"/>
          </a:p>
          <a:p>
            <a:r>
              <a:rPr lang="en-US" dirty="0"/>
              <a:t>If you can, interview someone that may be a client and LISTEN to their problems &amp; needs BEFORE presenting them the solution!</a:t>
            </a:r>
          </a:p>
        </p:txBody>
      </p:sp>
    </p:spTree>
    <p:extLst>
      <p:ext uri="{BB962C8B-B14F-4D97-AF65-F5344CB8AC3E}">
        <p14:creationId xmlns:p14="http://schemas.microsoft.com/office/powerpoint/2010/main" val="2759005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323528" y="1600200"/>
            <a:ext cx="8507288" cy="4525963"/>
          </a:xfrm>
        </p:spPr>
        <p:txBody>
          <a:bodyPr>
            <a:normAutofit fontScale="70000" lnSpcReduction="20000"/>
          </a:bodyPr>
          <a:lstStyle/>
          <a:p>
            <a:r>
              <a:rPr lang="en-US" dirty="0"/>
              <a:t>Prepare a </a:t>
            </a:r>
            <a:r>
              <a:rPr lang="en-US" dirty="0" err="1"/>
              <a:t>google</a:t>
            </a:r>
            <a:r>
              <a:rPr lang="en-US" dirty="0"/>
              <a:t> form </a:t>
            </a:r>
            <a:r>
              <a:rPr lang="en-US" dirty="0" err="1"/>
              <a:t>questionaire</a:t>
            </a:r>
            <a:endParaRPr lang="en-US" dirty="0"/>
          </a:p>
          <a:p>
            <a:pPr lvl="1"/>
            <a:r>
              <a:rPr lang="en-US" dirty="0"/>
              <a:t>Include this sentence in ALL your forms:</a:t>
            </a:r>
          </a:p>
          <a:p>
            <a:pPr marL="448056" lvl="1" indent="0">
              <a:buNone/>
            </a:pPr>
            <a:r>
              <a:rPr lang="en-US" dirty="0"/>
              <a:t>“</a:t>
            </a:r>
            <a:r>
              <a:rPr lang="en-US" i="1" dirty="0"/>
              <a:t>This is part of a student assignment for an entrepreneurial course in the FCUL, and the ideas, questions and all information herein contained is only theoretical and imaginary, not part of a yet real solution and it is of student’s entire responsibility. The purpose of this questionnaire is to listen to the market and potential customers needs on the bases of a fictional idea. We can assure you that every information here is maintained confidential and will solely be used with the purpose of getting statistical significant data.“ </a:t>
            </a:r>
          </a:p>
          <a:p>
            <a:pPr marL="448056" lvl="1" indent="0">
              <a:buNone/>
            </a:pPr>
            <a:endParaRPr lang="en-US" i="1" dirty="0"/>
          </a:p>
          <a:p>
            <a:pPr lvl="1"/>
            <a:r>
              <a:rPr lang="en-US" dirty="0"/>
              <a:t>Demographic info: name, age, degree, nationality, gender</a:t>
            </a:r>
            <a:r>
              <a:rPr lang="is-IS" dirty="0"/>
              <a:t>…</a:t>
            </a:r>
          </a:p>
          <a:p>
            <a:pPr lvl="1"/>
            <a:r>
              <a:rPr lang="is-IS" dirty="0"/>
              <a:t>Ask specific questions and provide optional answers (don’t do open questions)</a:t>
            </a:r>
          </a:p>
          <a:p>
            <a:pPr lvl="2"/>
            <a:r>
              <a:rPr lang="en-US" dirty="0"/>
              <a:t>E</a:t>
            </a:r>
            <a:r>
              <a:rPr lang="is-IS" dirty="0"/>
              <a:t>x: When you go to a new job outside your country what are the firts things you do?</a:t>
            </a:r>
          </a:p>
          <a:p>
            <a:pPr lvl="3"/>
            <a:r>
              <a:rPr lang="en-US" dirty="0"/>
              <a:t>A</a:t>
            </a:r>
            <a:r>
              <a:rPr lang="is-IS" dirty="0"/>
              <a:t>) look for a place</a:t>
            </a:r>
          </a:p>
          <a:p>
            <a:pPr lvl="3"/>
            <a:r>
              <a:rPr lang="en-US" dirty="0"/>
              <a:t>B</a:t>
            </a:r>
            <a:r>
              <a:rPr lang="is-IS" dirty="0"/>
              <a:t>) Know more about job</a:t>
            </a:r>
          </a:p>
          <a:p>
            <a:pPr lvl="3"/>
            <a:r>
              <a:rPr lang="is-IS" dirty="0"/>
              <a:t>c() learn the entry needs for that country...</a:t>
            </a:r>
            <a:endParaRPr lang="en-US" dirty="0"/>
          </a:p>
          <a:p>
            <a:endParaRPr lang="en-US" dirty="0"/>
          </a:p>
        </p:txBody>
      </p:sp>
    </p:spTree>
    <p:extLst>
      <p:ext uri="{BB962C8B-B14F-4D97-AF65-F5344CB8AC3E}">
        <p14:creationId xmlns:p14="http://schemas.microsoft.com/office/powerpoint/2010/main" val="4931696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EXERCISE &amp; TEST</a:t>
            </a:r>
          </a:p>
        </p:txBody>
      </p:sp>
      <p:sp>
        <p:nvSpPr>
          <p:cNvPr id="3" name="Content Placeholder 2"/>
          <p:cNvSpPr>
            <a:spLocks noGrp="1"/>
          </p:cNvSpPr>
          <p:nvPr>
            <p:ph idx="1"/>
          </p:nvPr>
        </p:nvSpPr>
        <p:spPr>
          <a:xfrm>
            <a:off x="0" y="1696963"/>
            <a:ext cx="9144000" cy="3461418"/>
          </a:xfrm>
        </p:spPr>
        <p:txBody>
          <a:bodyPr>
            <a:normAutofit lnSpcReduction="10000"/>
          </a:bodyPr>
          <a:lstStyle/>
          <a:p>
            <a:r>
              <a:rPr lang="en-US" dirty="0"/>
              <a:t>Collect as many answers as you can – Facebook, LinkedIn, email to groups, phone calls, presence interviews </a:t>
            </a:r>
            <a:r>
              <a:rPr lang="en-US" dirty="0" err="1"/>
              <a:t>etc</a:t>
            </a:r>
            <a:r>
              <a:rPr lang="is-IS" dirty="0"/>
              <a:t>…</a:t>
            </a:r>
          </a:p>
          <a:p>
            <a:pPr marL="0" indent="0">
              <a:buNone/>
            </a:pPr>
            <a:endParaRPr lang="is-IS" dirty="0"/>
          </a:p>
          <a:p>
            <a:r>
              <a:rPr lang="is-IS" dirty="0"/>
              <a:t>Analyse the data with the google summary tool</a:t>
            </a:r>
          </a:p>
          <a:p>
            <a:pPr marL="0" indent="0">
              <a:buNone/>
            </a:pPr>
            <a:endParaRPr lang="is-IS" dirty="0"/>
          </a:p>
          <a:p>
            <a:r>
              <a:rPr lang="is-IS" dirty="0"/>
              <a:t>Validate or not validate your hypothesis!</a:t>
            </a:r>
            <a:endParaRPr lang="en-US" dirty="0"/>
          </a:p>
        </p:txBody>
      </p:sp>
    </p:spTree>
    <p:extLst>
      <p:ext uri="{BB962C8B-B14F-4D97-AF65-F5344CB8AC3E}">
        <p14:creationId xmlns:p14="http://schemas.microsoft.com/office/powerpoint/2010/main" val="2345943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16632"/>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pt-PT" dirty="0"/>
              <a:t>INVENTIONS &amp; PROTECTION</a:t>
            </a:r>
            <a:endParaRPr lang="en-GB" dirty="0"/>
          </a:p>
        </p:txBody>
      </p:sp>
      <p:sp>
        <p:nvSpPr>
          <p:cNvPr id="5" name="Content Placeholder 2"/>
          <p:cNvSpPr txBox="1">
            <a:spLocks/>
          </p:cNvSpPr>
          <p:nvPr/>
        </p:nvSpPr>
        <p:spPr>
          <a:xfrm>
            <a:off x="339055" y="1361232"/>
            <a:ext cx="8123907" cy="4525963"/>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3200" dirty="0"/>
          </a:p>
          <a:p>
            <a:r>
              <a:rPr lang="en-US" sz="3200" dirty="0"/>
              <a:t>Protection guarantees some sort of exclusivity</a:t>
            </a:r>
          </a:p>
          <a:p>
            <a:pPr marL="36576" indent="0">
              <a:buNone/>
            </a:pPr>
            <a:endParaRPr lang="en-US" sz="3200" dirty="0"/>
          </a:p>
          <a:p>
            <a:pPr marL="36576" indent="0">
              <a:buNone/>
            </a:pPr>
            <a:endParaRPr lang="en-US" sz="3200" dirty="0"/>
          </a:p>
          <a:p>
            <a:pPr marL="36576" indent="0">
              <a:buNone/>
            </a:pPr>
            <a:endParaRPr lang="en-US" sz="3200" dirty="0"/>
          </a:p>
          <a:p>
            <a:r>
              <a:rPr lang="en-US" sz="3200" dirty="0"/>
              <a:t>Must we Protect EVERYTHING?</a:t>
            </a:r>
            <a:endParaRPr lang="en-GB" sz="3200" dirty="0"/>
          </a:p>
        </p:txBody>
      </p:sp>
    </p:spTree>
    <p:extLst>
      <p:ext uri="{BB962C8B-B14F-4D97-AF65-F5344CB8AC3E}">
        <p14:creationId xmlns:p14="http://schemas.microsoft.com/office/powerpoint/2010/main" val="4150084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spTree>
    <p:extLst>
      <p:ext uri="{BB962C8B-B14F-4D97-AF65-F5344CB8AC3E}">
        <p14:creationId xmlns:p14="http://schemas.microsoft.com/office/powerpoint/2010/main" val="2193246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4577" y="1124744"/>
            <a:ext cx="9003927" cy="4429932"/>
          </a:xfrm>
          <a:prstGeom prst="rect">
            <a:avLst/>
          </a:prstGeom>
        </p:spPr>
      </p:pic>
    </p:spTree>
    <p:extLst>
      <p:ext uri="{BB962C8B-B14F-4D97-AF65-F5344CB8AC3E}">
        <p14:creationId xmlns:p14="http://schemas.microsoft.com/office/powerpoint/2010/main" val="790661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1348" y="1196752"/>
            <a:ext cx="7001259" cy="5174709"/>
          </a:xfrm>
          <a:prstGeom prst="rect">
            <a:avLst/>
          </a:prstGeom>
        </p:spPr>
      </p:pic>
      <p:sp>
        <p:nvSpPr>
          <p:cNvPr id="5" name="TextBox 4"/>
          <p:cNvSpPr txBox="1"/>
          <p:nvPr/>
        </p:nvSpPr>
        <p:spPr>
          <a:xfrm>
            <a:off x="3203848" y="6597352"/>
            <a:ext cx="5904656" cy="246221"/>
          </a:xfrm>
          <a:prstGeom prst="rect">
            <a:avLst/>
          </a:prstGeom>
          <a:noFill/>
        </p:spPr>
        <p:txBody>
          <a:bodyPr wrap="square" rtlCol="0">
            <a:spAutoFit/>
          </a:bodyPr>
          <a:lstStyle/>
          <a:p>
            <a:pPr algn="r"/>
            <a:r>
              <a:rPr lang="en-GB" sz="1000" i="1" dirty="0">
                <a:solidFill>
                  <a:prstClr val="black"/>
                </a:solidFill>
                <a:latin typeface="Arial"/>
              </a:rPr>
              <a:t>in: </a:t>
            </a:r>
            <a:r>
              <a:rPr lang="en-GB" sz="1000" dirty="0">
                <a:solidFill>
                  <a:prstClr val="black"/>
                </a:solidFill>
                <a:latin typeface="Arial"/>
              </a:rPr>
              <a:t>Business Model Generation, Alex </a:t>
            </a:r>
            <a:r>
              <a:rPr lang="en-GB" sz="1000" dirty="0" err="1">
                <a:solidFill>
                  <a:prstClr val="black"/>
                </a:solidFill>
                <a:latin typeface="Arial"/>
              </a:rPr>
              <a:t>Osterwalder</a:t>
            </a:r>
            <a:r>
              <a:rPr lang="en-GB" sz="1000" dirty="0">
                <a:solidFill>
                  <a:prstClr val="black"/>
                </a:solidFill>
                <a:latin typeface="Arial"/>
              </a:rPr>
              <a:t> &amp; Yves </a:t>
            </a:r>
            <a:r>
              <a:rPr lang="en-GB" sz="1000" dirty="0" err="1">
                <a:solidFill>
                  <a:prstClr val="black"/>
                </a:solidFill>
                <a:latin typeface="Arial"/>
              </a:rPr>
              <a:t>Pigneur</a:t>
            </a:r>
            <a:r>
              <a:rPr lang="en-GB" sz="1000" dirty="0">
                <a:solidFill>
                  <a:prstClr val="black"/>
                </a:solidFill>
                <a:latin typeface="Arial"/>
              </a:rPr>
              <a:t>, 2009 </a:t>
            </a:r>
          </a:p>
        </p:txBody>
      </p:sp>
      <p:sp>
        <p:nvSpPr>
          <p:cNvPr id="6" name="Title 1"/>
          <p:cNvSpPr txBox="1">
            <a:spLocks/>
          </p:cNvSpPr>
          <p:nvPr/>
        </p:nvSpPr>
        <p:spPr>
          <a:xfrm>
            <a:off x="479425" y="11663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solidFill>
                  <a:prstClr val="black"/>
                </a:solidFill>
                <a:latin typeface="Franklin Gothic Book"/>
              </a:rPr>
              <a:t>BUSINESS MODEL CANVAS</a:t>
            </a:r>
          </a:p>
        </p:txBody>
      </p:sp>
      <p:sp>
        <p:nvSpPr>
          <p:cNvPr id="2" name="Rectangle 1"/>
          <p:cNvSpPr/>
          <p:nvPr/>
        </p:nvSpPr>
        <p:spPr>
          <a:xfrm>
            <a:off x="3779912" y="1259632"/>
            <a:ext cx="1224136" cy="317748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676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31212" cy="1447800"/>
          </a:xfrm>
        </p:spPr>
        <p:txBody>
          <a:bodyPr/>
          <a:lstStyle/>
          <a:p>
            <a:r>
              <a:rPr lang="en-GB" dirty="0"/>
              <a:t>PATENTS</a:t>
            </a:r>
          </a:p>
        </p:txBody>
      </p:sp>
      <p:sp>
        <p:nvSpPr>
          <p:cNvPr id="3" name="Content Placeholder 2"/>
          <p:cNvSpPr>
            <a:spLocks noGrp="1"/>
          </p:cNvSpPr>
          <p:nvPr>
            <p:ph idx="1"/>
          </p:nvPr>
        </p:nvSpPr>
        <p:spPr>
          <a:xfrm>
            <a:off x="228600" y="1447800"/>
            <a:ext cx="8763000" cy="4525963"/>
          </a:xfrm>
        </p:spPr>
        <p:txBody>
          <a:bodyPr/>
          <a:lstStyle/>
          <a:p>
            <a:r>
              <a:rPr lang="en-US" dirty="0"/>
              <a:t>A patent is a monopolist right given to the inventor for a period of up to 20 years, depending on national laws, that is restricted to the details and claims defined in the patent’s document.</a:t>
            </a:r>
          </a:p>
          <a:p>
            <a:pPr>
              <a:buNone/>
            </a:pPr>
            <a:endParaRPr lang="en-US" dirty="0"/>
          </a:p>
          <a:p>
            <a:r>
              <a:rPr lang="en-US" dirty="0"/>
              <a:t>Only new, inventive and industrially suitable inventions can be patented.</a:t>
            </a:r>
            <a:endParaRPr lang="en-GB" dirty="0"/>
          </a:p>
        </p:txBody>
      </p:sp>
    </p:spTree>
    <p:extLst>
      <p:ext uri="{BB962C8B-B14F-4D97-AF65-F5344CB8AC3E}">
        <p14:creationId xmlns:p14="http://schemas.microsoft.com/office/powerpoint/2010/main" val="9857566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5000"/>
            <a:ext cx="9144000" cy="5575905"/>
          </a:xfrm>
          <a:prstGeom prst="rect">
            <a:avLst/>
          </a:prstGeom>
        </p:spPr>
      </p:pic>
    </p:spTree>
    <p:extLst>
      <p:ext uri="{BB962C8B-B14F-4D97-AF65-F5344CB8AC3E}">
        <p14:creationId xmlns:p14="http://schemas.microsoft.com/office/powerpoint/2010/main" val="34250569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0"/>
            <a:ext cx="7704571" cy="6858000"/>
          </a:xfrm>
          <a:prstGeom prst="rect">
            <a:avLst/>
          </a:prstGeom>
        </p:spPr>
      </p:pic>
    </p:spTree>
    <p:extLst>
      <p:ext uri="{BB962C8B-B14F-4D97-AF65-F5344CB8AC3E}">
        <p14:creationId xmlns:p14="http://schemas.microsoft.com/office/powerpoint/2010/main" val="1530948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PATENTS</a:t>
            </a:r>
            <a:endParaRPr lang="en-US" dirty="0"/>
          </a:p>
        </p:txBody>
      </p:sp>
      <p:pic>
        <p:nvPicPr>
          <p:cNvPr id="4" name="Picture 3"/>
          <p:cNvPicPr>
            <a:picLocks noChangeAspect="1"/>
          </p:cNvPicPr>
          <p:nvPr/>
        </p:nvPicPr>
        <p:blipFill>
          <a:blip r:embed="rId2"/>
          <a:stretch>
            <a:fillRect/>
          </a:stretch>
        </p:blipFill>
        <p:spPr>
          <a:xfrm>
            <a:off x="1691680" y="1268760"/>
            <a:ext cx="5173128" cy="5485550"/>
          </a:xfrm>
          <a:prstGeom prst="rect">
            <a:avLst/>
          </a:prstGeom>
        </p:spPr>
      </p:pic>
    </p:spTree>
    <p:extLst>
      <p:ext uri="{BB962C8B-B14F-4D97-AF65-F5344CB8AC3E}">
        <p14:creationId xmlns:p14="http://schemas.microsoft.com/office/powerpoint/2010/main" val="2659223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What can NOT be patented:</a:t>
            </a:r>
          </a:p>
          <a:p>
            <a:pPr lvl="1"/>
            <a:r>
              <a:rPr lang="en-US" dirty="0"/>
              <a:t>Live organisms</a:t>
            </a:r>
          </a:p>
          <a:p>
            <a:pPr lvl="1"/>
            <a:r>
              <a:rPr lang="en-US" dirty="0"/>
              <a:t>Original DNA sequences/genes</a:t>
            </a:r>
          </a:p>
          <a:p>
            <a:pPr lvl="1"/>
            <a:r>
              <a:rPr lang="en-US" dirty="0"/>
              <a:t>Anything in nature</a:t>
            </a:r>
          </a:p>
          <a:p>
            <a:pPr lvl="1"/>
            <a:r>
              <a:rPr lang="en-US" dirty="0"/>
              <a:t>Software</a:t>
            </a:r>
          </a:p>
          <a:p>
            <a:pPr lvl="1"/>
            <a:endParaRPr lang="en-US" dirty="0"/>
          </a:p>
          <a:p>
            <a:r>
              <a:rPr lang="en-US" dirty="0"/>
              <a:t>What CAN be patented:</a:t>
            </a:r>
          </a:p>
          <a:p>
            <a:pPr lvl="1"/>
            <a:r>
              <a:rPr lang="en-US" dirty="0"/>
              <a:t>Uses/production methods of live organisms</a:t>
            </a:r>
          </a:p>
          <a:p>
            <a:pPr lvl="1"/>
            <a:r>
              <a:rPr lang="en-US" dirty="0"/>
              <a:t>Modified/recombinant DNA sequences, vectors and methods</a:t>
            </a:r>
          </a:p>
          <a:p>
            <a:pPr lvl="1"/>
            <a:r>
              <a:rPr lang="en-US" dirty="0"/>
              <a:t>Anything that is modified from nature</a:t>
            </a:r>
          </a:p>
          <a:p>
            <a:pPr lvl="1"/>
            <a:r>
              <a:rPr lang="en-US" dirty="0"/>
              <a:t>Usage of a code/algorithm</a:t>
            </a:r>
          </a:p>
          <a:p>
            <a:pPr lvl="1"/>
            <a:endParaRPr lang="en-US" dirty="0"/>
          </a:p>
          <a:p>
            <a:pPr lvl="1"/>
            <a:endParaRPr lang="en-US" dirty="0"/>
          </a:p>
          <a:p>
            <a:pPr lvl="2"/>
            <a:endParaRPr lang="en-US" dirty="0"/>
          </a:p>
          <a:p>
            <a:pPr lvl="2"/>
            <a:endParaRPr lang="en-US"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PATENTS</a:t>
            </a:r>
          </a:p>
        </p:txBody>
      </p:sp>
    </p:spTree>
    <p:extLst>
      <p:ext uri="{BB962C8B-B14F-4D97-AF65-F5344CB8AC3E}">
        <p14:creationId xmlns:p14="http://schemas.microsoft.com/office/powerpoint/2010/main" val="172575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2"/>
              </a:rPr>
              <a:t>www.inpi.pt</a:t>
            </a:r>
            <a:endParaRPr lang="en-GB" dirty="0"/>
          </a:p>
          <a:p>
            <a:endParaRPr lang="en-GB" dirty="0"/>
          </a:p>
          <a:p>
            <a:r>
              <a:rPr lang="en-GB" dirty="0">
                <a:hlinkClick r:id="rId3"/>
              </a:rPr>
              <a:t>www.wipo.com</a:t>
            </a:r>
            <a:endParaRPr lang="en-GB" dirty="0"/>
          </a:p>
          <a:p>
            <a:endParaRPr lang="en-GB" dirty="0"/>
          </a:p>
          <a:p>
            <a:r>
              <a:rPr lang="en-GB" dirty="0">
                <a:hlinkClick r:id="rId4"/>
              </a:rPr>
              <a:t>https://www.epo.org/index.html</a:t>
            </a:r>
            <a:endParaRPr lang="en-GB" dirty="0"/>
          </a:p>
          <a:p>
            <a:endParaRPr lang="en-GB" dirty="0"/>
          </a:p>
          <a:p>
            <a:pPr>
              <a:buNone/>
            </a:pPr>
            <a:endParaRPr lang="en-GB"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p>
            <a:pPr lvl="0" defTabSz="914400">
              <a:spcBef>
                <a:spcPct val="0"/>
              </a:spcBef>
              <a:defRPr/>
            </a:pPr>
            <a:r>
              <a:rPr lang="en-GB" sz="4800" dirty="0"/>
              <a:t>PATENTS DATABASES</a:t>
            </a:r>
            <a:endParaRPr kumimoji="0" lang="en-GB" sz="4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28133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3764" y="0"/>
            <a:ext cx="6840760" cy="6655875"/>
          </a:xfrm>
          <a:prstGeom prst="rect">
            <a:avLst/>
          </a:prstGeom>
        </p:spPr>
      </p:pic>
    </p:spTree>
    <p:extLst>
      <p:ext uri="{BB962C8B-B14F-4D97-AF65-F5344CB8AC3E}">
        <p14:creationId xmlns:p14="http://schemas.microsoft.com/office/powerpoint/2010/main" val="1666160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1980"/>
          </a:xfrm>
          <a:prstGeom prst="rect">
            <a:avLst/>
          </a:prstGeom>
        </p:spPr>
      </p:pic>
    </p:spTree>
    <p:extLst>
      <p:ext uri="{BB962C8B-B14F-4D97-AF65-F5344CB8AC3E}">
        <p14:creationId xmlns:p14="http://schemas.microsoft.com/office/powerpoint/2010/main" val="3819082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spTree>
    <p:extLst>
      <p:ext uri="{BB962C8B-B14F-4D97-AF65-F5344CB8AC3E}">
        <p14:creationId xmlns:p14="http://schemas.microsoft.com/office/powerpoint/2010/main" val="42569360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442065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7314" r="7314"/>
          <a:stretch>
            <a:fillRect/>
          </a:stretch>
        </p:blipFill>
        <p:spPr>
          <a:xfrm>
            <a:off x="0" y="241796"/>
            <a:ext cx="9144000" cy="5869045"/>
          </a:xfrm>
        </p:spPr>
      </p:pic>
      <p:sp>
        <p:nvSpPr>
          <p:cNvPr id="2" name="TextBox 1"/>
          <p:cNvSpPr txBox="1"/>
          <p:nvPr/>
        </p:nvSpPr>
        <p:spPr>
          <a:xfrm>
            <a:off x="1979712" y="622429"/>
            <a:ext cx="5616624" cy="646331"/>
          </a:xfrm>
          <a:prstGeom prst="rect">
            <a:avLst/>
          </a:prstGeom>
          <a:solidFill>
            <a:schemeClr val="bg1"/>
          </a:solidFill>
        </p:spPr>
        <p:txBody>
          <a:bodyPr wrap="square" rtlCol="0">
            <a:spAutoFit/>
          </a:bodyPr>
          <a:lstStyle/>
          <a:p>
            <a:pPr algn="ctr"/>
            <a:r>
              <a:rPr lang="en-US" sz="3600" b="1" dirty="0">
                <a:solidFill>
                  <a:srgbClr val="FF0000"/>
                </a:solidFill>
              </a:rPr>
              <a:t>VALUE PROPOSITION</a:t>
            </a:r>
          </a:p>
        </p:txBody>
      </p:sp>
    </p:spTree>
    <p:extLst>
      <p:ext uri="{BB962C8B-B14F-4D97-AF65-F5344CB8AC3E}">
        <p14:creationId xmlns:p14="http://schemas.microsoft.com/office/powerpoint/2010/main" val="3080862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All the rights over R&amp;D performed in UL belong to UL</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has the right to be recognised as so in any IP piece or communication (or not if he/she desires so)</a:t>
            </a:r>
          </a:p>
          <a:p>
            <a:pPr marL="342900" indent="-342900">
              <a:buFontTx/>
              <a:buAutoNum type="arabicPeriod"/>
            </a:pPr>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The inventor shall communicate the invention to UL (Via TT@UL) maximum 1 month after invention was made</a:t>
            </a:r>
          </a:p>
          <a:p>
            <a:endParaRPr lang="en-GB" sz="2000" dirty="0">
              <a:solidFill>
                <a:prstClr val="black"/>
              </a:solidFill>
              <a:latin typeface="Arial"/>
            </a:endParaRPr>
          </a:p>
          <a:p>
            <a:pPr marL="342900" indent="-342900">
              <a:buFontTx/>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spTree>
    <p:extLst>
      <p:ext uri="{BB962C8B-B14F-4D97-AF65-F5344CB8AC3E}">
        <p14:creationId xmlns:p14="http://schemas.microsoft.com/office/powerpoint/2010/main" val="23165989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spTree>
    <p:extLst>
      <p:ext uri="{BB962C8B-B14F-4D97-AF65-F5344CB8AC3E}">
        <p14:creationId xmlns:p14="http://schemas.microsoft.com/office/powerpoint/2010/main" val="223723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3" y="476672"/>
            <a:ext cx="9144000" cy="4288589"/>
          </a:xfrm>
          <a:prstGeom prst="rect">
            <a:avLst/>
          </a:prstGeom>
        </p:spPr>
      </p:pic>
      <p:sp>
        <p:nvSpPr>
          <p:cNvPr id="4" name="TextBox 3"/>
          <p:cNvSpPr txBox="1"/>
          <p:nvPr/>
        </p:nvSpPr>
        <p:spPr>
          <a:xfrm>
            <a:off x="1812150" y="526644"/>
            <a:ext cx="5281565" cy="584776"/>
          </a:xfrm>
          <a:prstGeom prst="rect">
            <a:avLst/>
          </a:prstGeom>
          <a:solidFill>
            <a:srgbClr val="FFFFFF"/>
          </a:solidFill>
        </p:spPr>
        <p:txBody>
          <a:bodyPr wrap="square" rtlCol="0">
            <a:spAutoFit/>
          </a:bodyPr>
          <a:lstStyle/>
          <a:p>
            <a:pPr algn="ctr"/>
            <a:r>
              <a:rPr lang="en-US" sz="3200" b="1" dirty="0">
                <a:solidFill>
                  <a:srgbClr val="FF0000"/>
                </a:solidFill>
                <a:latin typeface="Calibri"/>
              </a:rPr>
              <a:t>VALUE PROPOSITION</a:t>
            </a:r>
          </a:p>
        </p:txBody>
      </p:sp>
      <p:sp>
        <p:nvSpPr>
          <p:cNvPr id="5" name="TextBox 4"/>
          <p:cNvSpPr txBox="1"/>
          <p:nvPr/>
        </p:nvSpPr>
        <p:spPr>
          <a:xfrm>
            <a:off x="4419868" y="1579935"/>
            <a:ext cx="4671864" cy="2677656"/>
          </a:xfrm>
          <a:prstGeom prst="rect">
            <a:avLst/>
          </a:prstGeom>
          <a:solidFill>
            <a:srgbClr val="FFFFFF"/>
          </a:solidFill>
        </p:spPr>
        <p:txBody>
          <a:bodyPr wrap="square" rtlCol="0">
            <a:spAutoFit/>
          </a:bodyPr>
          <a:lstStyle/>
          <a:p>
            <a:pPr marL="342900" indent="-342900">
              <a:buClr>
                <a:srgbClr val="FF0000"/>
              </a:buClr>
              <a:buSzPct val="150000"/>
              <a:buFont typeface="Arial"/>
              <a:buChar char="•"/>
            </a:pPr>
            <a:r>
              <a:rPr lang="en-US" sz="2400" dirty="0">
                <a:solidFill>
                  <a:prstClr val="black"/>
                </a:solidFill>
                <a:latin typeface="Calibri"/>
              </a:rPr>
              <a:t>What problem/pain are we trying to solve?</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solution are we offering?</a:t>
            </a:r>
          </a:p>
          <a:p>
            <a:pPr marL="342900" indent="-342900">
              <a:buClr>
                <a:srgbClr val="FF0000"/>
              </a:buClr>
              <a:buSzPct val="150000"/>
              <a:buFont typeface="Arial"/>
              <a:buChar char="•"/>
            </a:pPr>
            <a:endParaRPr lang="en-US" sz="2400" dirty="0">
              <a:solidFill>
                <a:prstClr val="black"/>
              </a:solidFill>
              <a:latin typeface="Calibri"/>
            </a:endParaRPr>
          </a:p>
          <a:p>
            <a:pPr marL="342900" indent="-342900">
              <a:buClr>
                <a:srgbClr val="FF0000"/>
              </a:buClr>
              <a:buSzPct val="150000"/>
              <a:buFont typeface="Arial"/>
              <a:buChar char="•"/>
            </a:pPr>
            <a:r>
              <a:rPr lang="en-US" sz="2400" dirty="0">
                <a:solidFill>
                  <a:prstClr val="black"/>
                </a:solidFill>
                <a:latin typeface="Calibri"/>
              </a:rPr>
              <a:t>What is the value in our solution?</a:t>
            </a:r>
          </a:p>
        </p:txBody>
      </p:sp>
    </p:spTree>
    <p:extLst>
      <p:ext uri="{BB962C8B-B14F-4D97-AF65-F5344CB8AC3E}">
        <p14:creationId xmlns:p14="http://schemas.microsoft.com/office/powerpoint/2010/main" val="4236417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rategyzers Value Proposition Canvas Explained.mp4">
            <a:hlinkClick r:id="" action="ppaction://media"/>
            <a:extLst>
              <a:ext uri="{FF2B5EF4-FFF2-40B4-BE49-F238E27FC236}">
                <a16:creationId xmlns:a16="http://schemas.microsoft.com/office/drawing/2014/main" id="{35D7637F-0063-4A4B-8C7F-A6583A9BAC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2747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ustomer gains and pains map">
            <a:extLst>
              <a:ext uri="{FF2B5EF4-FFF2-40B4-BE49-F238E27FC236}">
                <a16:creationId xmlns:a16="http://schemas.microsoft.com/office/drawing/2014/main" id="{DF588317-EC65-3247-874B-3F9B8C2C18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27" y="676511"/>
            <a:ext cx="9227254" cy="5504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5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customer gains and pains map">
            <a:extLst>
              <a:ext uri="{FF2B5EF4-FFF2-40B4-BE49-F238E27FC236}">
                <a16:creationId xmlns:a16="http://schemas.microsoft.com/office/drawing/2014/main" id="{C0758BDC-BE92-6846-B993-8C6D92765D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732"/>
            <a:ext cx="8663326" cy="6838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214710"/>
      </p:ext>
    </p:extLst>
  </p:cSld>
  <p:clrMapOvr>
    <a:masterClrMapping/>
  </p:clrMapOvr>
</p:sld>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1862</TotalTime>
  <Words>1440</Words>
  <Application>Microsoft Macintosh PowerPoint</Application>
  <PresentationFormat>Apresentação no Ecrã (4:3)</PresentationFormat>
  <Paragraphs>225</Paragraphs>
  <Slides>51</Slides>
  <Notes>6</Notes>
  <HiddenSlides>0</HiddenSlides>
  <MMClips>1</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51</vt:i4>
      </vt:variant>
    </vt:vector>
  </HeadingPairs>
  <TitlesOfParts>
    <vt:vector size="58" baseType="lpstr">
      <vt:lpstr>Arial</vt:lpstr>
      <vt:lpstr>Calibri</vt:lpstr>
      <vt:lpstr>Franklin Gothic Book</vt:lpstr>
      <vt:lpstr>Verdana</vt:lpstr>
      <vt:lpstr>Wingdings 2</vt:lpstr>
      <vt:lpstr>Technic</vt:lpstr>
      <vt:lpstr>2_Technic</vt:lpstr>
      <vt:lpstr>Apresentação do PowerPoint</vt:lpstr>
      <vt:lpstr>Sumário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VALUE PROPOSITION </vt:lpstr>
      <vt:lpstr>VALUE PROPOSITION – WRITE IT RULES</vt:lpstr>
      <vt:lpstr>Apresentação do PowerPoint</vt:lpstr>
      <vt:lpstr>Apresentação do PowerPoint</vt:lpstr>
      <vt:lpstr>Apresentação do PowerPoint</vt:lpstr>
      <vt:lpstr>VALUE CURVE</vt:lpstr>
      <vt:lpstr>VALUE CURVE</vt:lpstr>
      <vt:lpstr>VALUE CURVE</vt:lpstr>
      <vt:lpstr>VALUE CURVE</vt:lpstr>
      <vt:lpstr>HOW CAN YOU INCREASE VALUE EVEN MORE?</vt:lpstr>
      <vt:lpstr>Apresentação do PowerPoint</vt:lpstr>
      <vt:lpstr>Apresentação do PowerPoint</vt:lpstr>
      <vt:lpstr>EXERCISE – VALUE CURVE</vt:lpstr>
      <vt:lpstr>VALUE CURVE ATTRIBUTES</vt:lpstr>
      <vt:lpstr>VALUE CURVE</vt:lpstr>
      <vt:lpstr>WHAT WE WANT YOU TO DO!</vt:lpstr>
      <vt:lpstr>Apresentação do PowerPoint</vt:lpstr>
      <vt:lpstr>Apresentação do PowerPoint</vt:lpstr>
      <vt:lpstr>Apresentação do PowerPoint</vt:lpstr>
      <vt:lpstr>Apresentação do PowerPoint</vt:lpstr>
      <vt:lpstr>Apresentação do PowerPoint</vt:lpstr>
      <vt:lpstr>Apresentação do PowerPoint</vt:lpstr>
      <vt:lpstr>HOMEWORK</vt:lpstr>
      <vt:lpstr>EXERCISE &amp; TEST</vt:lpstr>
      <vt:lpstr>EXERCISE &amp; TEST</vt:lpstr>
      <vt:lpstr>EXERCISE &amp; TEST</vt:lpstr>
      <vt:lpstr>Apresentação do PowerPoint</vt:lpstr>
      <vt:lpstr>Intellectual Property </vt:lpstr>
      <vt:lpstr>Apresentação do PowerPoint</vt:lpstr>
      <vt:lpstr>PATENTS</vt:lpstr>
      <vt:lpstr>Apresentação do PowerPoint</vt:lpstr>
      <vt:lpstr>Apresentação do PowerPoint</vt:lpstr>
      <vt:lpstr>PATENTS</vt:lpstr>
      <vt:lpstr>Apresentação do PowerPoint</vt:lpstr>
      <vt:lpstr>Apresentação do PowerPoint</vt:lpstr>
      <vt:lpstr>Apresentação do PowerPoint</vt:lpstr>
      <vt:lpstr>Apresentação do PowerPoint</vt:lpstr>
      <vt:lpstr>The IP CODE of ULISBOA</vt:lpstr>
      <vt:lpstr>Apresentação do PowerPoint</vt:lpstr>
      <vt:lpstr>Apresentação do PowerPoint</vt:lpstr>
      <vt:lpstr>The IP CODE of ULISBOA</vt:lpstr>
    </vt:vector>
  </TitlesOfParts>
  <Company>BIOALVO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Utilizador do Microsoft Office</cp:lastModifiedBy>
  <cp:revision>60</cp:revision>
  <dcterms:created xsi:type="dcterms:W3CDTF">2011-02-06T19:11:31Z</dcterms:created>
  <dcterms:modified xsi:type="dcterms:W3CDTF">2019-03-25T18:22:11Z</dcterms:modified>
</cp:coreProperties>
</file>